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0"/>
  </p:notesMasterIdLst>
  <p:sldIdLst>
    <p:sldId id="256" r:id="rId2"/>
    <p:sldId id="356" r:id="rId3"/>
    <p:sldId id="316" r:id="rId4"/>
    <p:sldId id="357" r:id="rId5"/>
    <p:sldId id="312" r:id="rId6"/>
    <p:sldId id="315" r:id="rId7"/>
    <p:sldId id="354" r:id="rId8"/>
    <p:sldId id="318" r:id="rId9"/>
    <p:sldId id="358" r:id="rId10"/>
    <p:sldId id="364" r:id="rId11"/>
    <p:sldId id="321" r:id="rId12"/>
    <p:sldId id="325" r:id="rId13"/>
    <p:sldId id="322" r:id="rId14"/>
    <p:sldId id="359" r:id="rId15"/>
    <p:sldId id="362" r:id="rId16"/>
    <p:sldId id="363" r:id="rId17"/>
    <p:sldId id="319"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956749-346D-4E51-8A37-843621E88AAD}">
          <p14:sldIdLst>
            <p14:sldId id="256"/>
            <p14:sldId id="356"/>
            <p14:sldId id="316"/>
            <p14:sldId id="357"/>
            <p14:sldId id="312"/>
            <p14:sldId id="315"/>
            <p14:sldId id="354"/>
            <p14:sldId id="318"/>
            <p14:sldId id="358"/>
            <p14:sldId id="364"/>
            <p14:sldId id="321"/>
            <p14:sldId id="325"/>
            <p14:sldId id="322"/>
            <p14:sldId id="359"/>
            <p14:sldId id="362"/>
            <p14:sldId id="363"/>
            <p14:sldId id="319"/>
            <p14:sldId id="257"/>
          </p14:sldIdLst>
        </p14:section>
        <p14:section name="Untitled Section" id="{7E08BC61-9329-4924-9DAA-6BDC734EBD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7" autoAdjust="0"/>
    <p:restoredTop sz="73623" autoAdjust="0"/>
  </p:normalViewPr>
  <p:slideViewPr>
    <p:cSldViewPr snapToGrid="0">
      <p:cViewPr varScale="1">
        <p:scale>
          <a:sx n="70" d="100"/>
          <a:sy n="70" d="100"/>
        </p:scale>
        <p:origin x="1214" y="53"/>
      </p:cViewPr>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80" d="100"/>
        <a:sy n="80" d="100"/>
      </p:scale>
      <p:origin x="0" y="0"/>
    </p:cViewPr>
  </p:sorterViewPr>
  <p:notesViewPr>
    <p:cSldViewPr snapToGrid="0">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14949-CF74-44F4-A285-56F2086B34AD}"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71CF500D-9FF6-4007-987B-2345F14CA219}">
      <dgm:prSet/>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n-US" dirty="0"/>
            <a:t>Breast cancer accounts for 26% of all cancer diagnoses for NS women. </a:t>
          </a:r>
        </a:p>
      </dgm:t>
    </dgm:pt>
    <dgm:pt modelId="{F9B379D8-C2A5-4D04-86EB-04ED371605BC}" type="parTrans" cxnId="{82B1AD42-72D9-43FD-9BC0-64D521C88256}">
      <dgm:prSet/>
      <dgm:spPr/>
      <dgm:t>
        <a:bodyPr/>
        <a:lstStyle/>
        <a:p>
          <a:endParaRPr lang="en-US"/>
        </a:p>
      </dgm:t>
    </dgm:pt>
    <dgm:pt modelId="{F6FC4F90-EC03-42E2-ADB8-1EBDA6B2C0FD}" type="sibTrans" cxnId="{82B1AD42-72D9-43FD-9BC0-64D521C88256}">
      <dgm:prSet/>
      <dgm:spPr/>
      <dgm:t>
        <a:bodyPr/>
        <a:lstStyle/>
        <a:p>
          <a:endParaRPr lang="en-US"/>
        </a:p>
      </dgm:t>
    </dgm:pt>
    <dgm:pt modelId="{1F7E4E3C-C7E2-4484-A443-90E84AAE0999}">
      <dgm:prSet/>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n-US" dirty="0"/>
            <a:t>Breast cancer is the most common cancer in NS women and 3</a:t>
          </a:r>
          <a:r>
            <a:rPr lang="en-US" baseline="30000" dirty="0"/>
            <a:t>rd</a:t>
          </a:r>
          <a:r>
            <a:rPr lang="en-US" dirty="0"/>
            <a:t> cause of death.</a:t>
          </a:r>
        </a:p>
      </dgm:t>
    </dgm:pt>
    <dgm:pt modelId="{B9ED9A90-B1DA-4F75-A9CE-BAA9BE00B5B3}" type="parTrans" cxnId="{BC2E14C7-76A8-4516-8635-2CD57B939183}">
      <dgm:prSet/>
      <dgm:spPr/>
      <dgm:t>
        <a:bodyPr/>
        <a:lstStyle/>
        <a:p>
          <a:endParaRPr lang="en-US"/>
        </a:p>
      </dgm:t>
    </dgm:pt>
    <dgm:pt modelId="{55DA335B-67B6-4EC7-A6B6-5DC6135F7CF0}" type="sibTrans" cxnId="{BC2E14C7-76A8-4516-8635-2CD57B939183}">
      <dgm:prSet/>
      <dgm:spPr/>
      <dgm:t>
        <a:bodyPr/>
        <a:lstStyle/>
        <a:p>
          <a:endParaRPr lang="en-US"/>
        </a:p>
      </dgm:t>
    </dgm:pt>
    <dgm:pt modelId="{050C82A9-A1FA-4D8D-9638-689FB8B28A6B}">
      <dgm:prSet/>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n-US" dirty="0"/>
            <a:t>In 2023, ~790 NS women diagnosed with breast cancer.</a:t>
          </a:r>
        </a:p>
      </dgm:t>
    </dgm:pt>
    <dgm:pt modelId="{C5E4B12E-3D97-4E14-B735-8F0D9062271A}" type="parTrans" cxnId="{D6FD0B2B-FE3F-4BC8-B3C9-E9DF735AAA3F}">
      <dgm:prSet/>
      <dgm:spPr/>
      <dgm:t>
        <a:bodyPr/>
        <a:lstStyle/>
        <a:p>
          <a:endParaRPr lang="en-US"/>
        </a:p>
      </dgm:t>
    </dgm:pt>
    <dgm:pt modelId="{3FFC7A67-B7A1-4AF1-9099-582865704FEB}" type="sibTrans" cxnId="{D6FD0B2B-FE3F-4BC8-B3C9-E9DF735AAA3F}">
      <dgm:prSet/>
      <dgm:spPr/>
      <dgm:t>
        <a:bodyPr/>
        <a:lstStyle/>
        <a:p>
          <a:endParaRPr lang="en-US"/>
        </a:p>
      </dgm:t>
    </dgm:pt>
    <dgm:pt modelId="{58BA71C4-5EDE-4E89-8F67-75742A3062A5}">
      <dgm:prSet/>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n-CA" dirty="0"/>
            <a:t>Incidence of breast cancer is increasing in young women.</a:t>
          </a:r>
          <a:endParaRPr lang="en-US" dirty="0"/>
        </a:p>
      </dgm:t>
    </dgm:pt>
    <dgm:pt modelId="{838B6D3A-801F-4D12-B900-3CD043FDFB3E}" type="parTrans" cxnId="{F945843E-A9D7-45E9-A41E-2160DCF13E08}">
      <dgm:prSet/>
      <dgm:spPr/>
      <dgm:t>
        <a:bodyPr/>
        <a:lstStyle/>
        <a:p>
          <a:endParaRPr lang="en-US"/>
        </a:p>
      </dgm:t>
    </dgm:pt>
    <dgm:pt modelId="{1C28942D-151F-4546-9F82-E7B18E2AAB57}" type="sibTrans" cxnId="{F945843E-A9D7-45E9-A41E-2160DCF13E08}">
      <dgm:prSet/>
      <dgm:spPr/>
      <dgm:t>
        <a:bodyPr/>
        <a:lstStyle/>
        <a:p>
          <a:endParaRPr lang="en-US"/>
        </a:p>
      </dgm:t>
    </dgm:pt>
    <dgm:pt modelId="{4F08EBE4-D94E-489B-9EE8-320581ECFF5E}">
      <dgm:prSet/>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n-US" dirty="0"/>
            <a:t>1 in 8 women (13%) is expected to develop breast cancer during their lifetime. </a:t>
          </a:r>
        </a:p>
      </dgm:t>
    </dgm:pt>
    <dgm:pt modelId="{3B055C28-E9EC-493B-B19B-63C3928BEB1E}" type="parTrans" cxnId="{A3DDCF35-D607-42AB-92A2-91444C614179}">
      <dgm:prSet/>
      <dgm:spPr/>
      <dgm:t>
        <a:bodyPr/>
        <a:lstStyle/>
        <a:p>
          <a:endParaRPr lang="en-US"/>
        </a:p>
      </dgm:t>
    </dgm:pt>
    <dgm:pt modelId="{8D7942AF-52FC-41D6-9021-5F345B787299}" type="sibTrans" cxnId="{A3DDCF35-D607-42AB-92A2-91444C614179}">
      <dgm:prSet/>
      <dgm:spPr/>
      <dgm:t>
        <a:bodyPr/>
        <a:lstStyle/>
        <a:p>
          <a:endParaRPr lang="en-US"/>
        </a:p>
      </dgm:t>
    </dgm:pt>
    <dgm:pt modelId="{54AB689B-544E-4BA3-8A93-B2FC509B17ED}">
      <dgm:prSet/>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n-US" dirty="0"/>
            <a:t>In</a:t>
          </a:r>
          <a:r>
            <a:rPr lang="en-US" baseline="0" dirty="0"/>
            <a:t> 2023, ~180 breast cancer deaths in NS </a:t>
          </a:r>
          <a:endParaRPr lang="en-US" dirty="0"/>
        </a:p>
      </dgm:t>
    </dgm:pt>
    <dgm:pt modelId="{F8E36E76-0F54-4F00-8DB3-FF2C16B1A738}" type="parTrans" cxnId="{C7D28177-EA26-460C-9D5F-D73B8027FBE7}">
      <dgm:prSet/>
      <dgm:spPr/>
      <dgm:t>
        <a:bodyPr/>
        <a:lstStyle/>
        <a:p>
          <a:endParaRPr lang="en-US"/>
        </a:p>
      </dgm:t>
    </dgm:pt>
    <dgm:pt modelId="{0C97CEEF-EFB2-4E52-8421-0B368BE3BF8E}" type="sibTrans" cxnId="{C7D28177-EA26-460C-9D5F-D73B8027FBE7}">
      <dgm:prSet/>
      <dgm:spPr/>
      <dgm:t>
        <a:bodyPr/>
        <a:lstStyle/>
        <a:p>
          <a:endParaRPr lang="en-US"/>
        </a:p>
      </dgm:t>
    </dgm:pt>
    <dgm:pt modelId="{A1CECD96-88DC-46DD-BA6A-61E89AD51B4D}" type="pres">
      <dgm:prSet presAssocID="{98614949-CF74-44F4-A285-56F2086B34AD}" presName="diagram" presStyleCnt="0">
        <dgm:presLayoutVars>
          <dgm:dir/>
          <dgm:resizeHandles val="exact"/>
        </dgm:presLayoutVars>
      </dgm:prSet>
      <dgm:spPr/>
    </dgm:pt>
    <dgm:pt modelId="{0928BDDF-AAA8-4179-AB2C-14ABA27EF501}" type="pres">
      <dgm:prSet presAssocID="{71CF500D-9FF6-4007-987B-2345F14CA219}" presName="node" presStyleLbl="node1" presStyleIdx="0" presStyleCnt="6" custScaleY="110000" custLinFactNeighborY="-28323">
        <dgm:presLayoutVars>
          <dgm:bulletEnabled val="1"/>
        </dgm:presLayoutVars>
      </dgm:prSet>
      <dgm:spPr/>
    </dgm:pt>
    <dgm:pt modelId="{28053209-5B5C-49BC-BB1E-D82097215A24}" type="pres">
      <dgm:prSet presAssocID="{F6FC4F90-EC03-42E2-ADB8-1EBDA6B2C0FD}" presName="sibTrans" presStyleCnt="0"/>
      <dgm:spPr/>
    </dgm:pt>
    <dgm:pt modelId="{637109E3-A960-45C4-8917-2F1AFE30CB1D}" type="pres">
      <dgm:prSet presAssocID="{1F7E4E3C-C7E2-4484-A443-90E84AAE0999}" presName="node" presStyleLbl="node1" presStyleIdx="1" presStyleCnt="6" custScaleY="110000" custLinFactNeighborY="-27140">
        <dgm:presLayoutVars>
          <dgm:bulletEnabled val="1"/>
        </dgm:presLayoutVars>
      </dgm:prSet>
      <dgm:spPr/>
    </dgm:pt>
    <dgm:pt modelId="{DE798362-6986-43DE-BD48-C1995F643D1E}" type="pres">
      <dgm:prSet presAssocID="{55DA335B-67B6-4EC7-A6B6-5DC6135F7CF0}" presName="sibTrans" presStyleCnt="0"/>
      <dgm:spPr/>
    </dgm:pt>
    <dgm:pt modelId="{FC618329-1640-4B65-A282-FA8C73571C98}" type="pres">
      <dgm:prSet presAssocID="{050C82A9-A1FA-4D8D-9638-689FB8B28A6B}" presName="node" presStyleLbl="node1" presStyleIdx="2" presStyleCnt="6" custScaleY="110000" custLinFactNeighborX="-2155" custLinFactNeighborY="-11938">
        <dgm:presLayoutVars>
          <dgm:bulletEnabled val="1"/>
        </dgm:presLayoutVars>
      </dgm:prSet>
      <dgm:spPr/>
    </dgm:pt>
    <dgm:pt modelId="{9BE19BCE-E2C5-45F1-8D5A-102CE4A93C26}" type="pres">
      <dgm:prSet presAssocID="{3FFC7A67-B7A1-4AF1-9099-582865704FEB}" presName="sibTrans" presStyleCnt="0"/>
      <dgm:spPr/>
    </dgm:pt>
    <dgm:pt modelId="{7A00D7FB-7CD4-4A2A-888F-E929ECFC7B8D}" type="pres">
      <dgm:prSet presAssocID="{58BA71C4-5EDE-4E89-8F67-75742A3062A5}" presName="node" presStyleLbl="node1" presStyleIdx="3" presStyleCnt="6" custScaleY="110000">
        <dgm:presLayoutVars>
          <dgm:bulletEnabled val="1"/>
        </dgm:presLayoutVars>
      </dgm:prSet>
      <dgm:spPr/>
    </dgm:pt>
    <dgm:pt modelId="{1CB62CD2-F83F-4CBE-9205-824978642F84}" type="pres">
      <dgm:prSet presAssocID="{1C28942D-151F-4546-9F82-E7B18E2AAB57}" presName="sibTrans" presStyleCnt="0"/>
      <dgm:spPr/>
    </dgm:pt>
    <dgm:pt modelId="{2FB0BF31-586D-4C1C-A5D8-FA5D2EEF318F}" type="pres">
      <dgm:prSet presAssocID="{4F08EBE4-D94E-489B-9EE8-320581ECFF5E}" presName="node" presStyleLbl="node1" presStyleIdx="4" presStyleCnt="6" custScaleY="110000">
        <dgm:presLayoutVars>
          <dgm:bulletEnabled val="1"/>
        </dgm:presLayoutVars>
      </dgm:prSet>
      <dgm:spPr/>
    </dgm:pt>
    <dgm:pt modelId="{5B453880-18CD-4960-A888-03F0655A9FBD}" type="pres">
      <dgm:prSet presAssocID="{8D7942AF-52FC-41D6-9021-5F345B787299}" presName="sibTrans" presStyleCnt="0"/>
      <dgm:spPr/>
    </dgm:pt>
    <dgm:pt modelId="{85DE02B4-988E-46CA-B42A-3AA383189F4E}" type="pres">
      <dgm:prSet presAssocID="{54AB689B-544E-4BA3-8A93-B2FC509B17ED}" presName="node" presStyleLbl="node1" presStyleIdx="5" presStyleCnt="6" custScaleY="110000">
        <dgm:presLayoutVars>
          <dgm:bulletEnabled val="1"/>
        </dgm:presLayoutVars>
      </dgm:prSet>
      <dgm:spPr/>
    </dgm:pt>
  </dgm:ptLst>
  <dgm:cxnLst>
    <dgm:cxn modelId="{D6FD0B2B-FE3F-4BC8-B3C9-E9DF735AAA3F}" srcId="{98614949-CF74-44F4-A285-56F2086B34AD}" destId="{050C82A9-A1FA-4D8D-9638-689FB8B28A6B}" srcOrd="2" destOrd="0" parTransId="{C5E4B12E-3D97-4E14-B735-8F0D9062271A}" sibTransId="{3FFC7A67-B7A1-4AF1-9099-582865704FEB}"/>
    <dgm:cxn modelId="{A3DDCF35-D607-42AB-92A2-91444C614179}" srcId="{98614949-CF74-44F4-A285-56F2086B34AD}" destId="{4F08EBE4-D94E-489B-9EE8-320581ECFF5E}" srcOrd="4" destOrd="0" parTransId="{3B055C28-E9EC-493B-B19B-63C3928BEB1E}" sibTransId="{8D7942AF-52FC-41D6-9021-5F345B787299}"/>
    <dgm:cxn modelId="{F945843E-A9D7-45E9-A41E-2160DCF13E08}" srcId="{98614949-CF74-44F4-A285-56F2086B34AD}" destId="{58BA71C4-5EDE-4E89-8F67-75742A3062A5}" srcOrd="3" destOrd="0" parTransId="{838B6D3A-801F-4D12-B900-3CD043FDFB3E}" sibTransId="{1C28942D-151F-4546-9F82-E7B18E2AAB57}"/>
    <dgm:cxn modelId="{A8C03C60-5E9C-43F1-8259-3F192941768A}" type="presOf" srcId="{050C82A9-A1FA-4D8D-9638-689FB8B28A6B}" destId="{FC618329-1640-4B65-A282-FA8C73571C98}" srcOrd="0" destOrd="0" presId="urn:microsoft.com/office/officeart/2005/8/layout/default"/>
    <dgm:cxn modelId="{82B1AD42-72D9-43FD-9BC0-64D521C88256}" srcId="{98614949-CF74-44F4-A285-56F2086B34AD}" destId="{71CF500D-9FF6-4007-987B-2345F14CA219}" srcOrd="0" destOrd="0" parTransId="{F9B379D8-C2A5-4D04-86EB-04ED371605BC}" sibTransId="{F6FC4F90-EC03-42E2-ADB8-1EBDA6B2C0FD}"/>
    <dgm:cxn modelId="{5DB29C69-FE9A-4D70-9C06-8DF920FE3966}" type="presOf" srcId="{98614949-CF74-44F4-A285-56F2086B34AD}" destId="{A1CECD96-88DC-46DD-BA6A-61E89AD51B4D}" srcOrd="0" destOrd="0" presId="urn:microsoft.com/office/officeart/2005/8/layout/default"/>
    <dgm:cxn modelId="{A042FB56-96F0-451E-B470-4B3AA0E241C5}" type="presOf" srcId="{54AB689B-544E-4BA3-8A93-B2FC509B17ED}" destId="{85DE02B4-988E-46CA-B42A-3AA383189F4E}" srcOrd="0" destOrd="0" presId="urn:microsoft.com/office/officeart/2005/8/layout/default"/>
    <dgm:cxn modelId="{C7D28177-EA26-460C-9D5F-D73B8027FBE7}" srcId="{98614949-CF74-44F4-A285-56F2086B34AD}" destId="{54AB689B-544E-4BA3-8A93-B2FC509B17ED}" srcOrd="5" destOrd="0" parTransId="{F8E36E76-0F54-4F00-8DB3-FF2C16B1A738}" sibTransId="{0C97CEEF-EFB2-4E52-8421-0B368BE3BF8E}"/>
    <dgm:cxn modelId="{BC2E14C7-76A8-4516-8635-2CD57B939183}" srcId="{98614949-CF74-44F4-A285-56F2086B34AD}" destId="{1F7E4E3C-C7E2-4484-A443-90E84AAE0999}" srcOrd="1" destOrd="0" parTransId="{B9ED9A90-B1DA-4F75-A9CE-BAA9BE00B5B3}" sibTransId="{55DA335B-67B6-4EC7-A6B6-5DC6135F7CF0}"/>
    <dgm:cxn modelId="{5DA1F4D6-7D87-4846-BC76-7BD0204F73CA}" type="presOf" srcId="{71CF500D-9FF6-4007-987B-2345F14CA219}" destId="{0928BDDF-AAA8-4179-AB2C-14ABA27EF501}" srcOrd="0" destOrd="0" presId="urn:microsoft.com/office/officeart/2005/8/layout/default"/>
    <dgm:cxn modelId="{7FF804F1-DBEB-4CF2-A86A-56B7A06E21AB}" type="presOf" srcId="{58BA71C4-5EDE-4E89-8F67-75742A3062A5}" destId="{7A00D7FB-7CD4-4A2A-888F-E929ECFC7B8D}" srcOrd="0" destOrd="0" presId="urn:microsoft.com/office/officeart/2005/8/layout/default"/>
    <dgm:cxn modelId="{A55409F5-F13C-4849-9F60-C9FE37BAFE4A}" type="presOf" srcId="{1F7E4E3C-C7E2-4484-A443-90E84AAE0999}" destId="{637109E3-A960-45C4-8917-2F1AFE30CB1D}" srcOrd="0" destOrd="0" presId="urn:microsoft.com/office/officeart/2005/8/layout/default"/>
    <dgm:cxn modelId="{6289F4FA-3FE4-4C54-BF3D-43B88CF08732}" type="presOf" srcId="{4F08EBE4-D94E-489B-9EE8-320581ECFF5E}" destId="{2FB0BF31-586D-4C1C-A5D8-FA5D2EEF318F}" srcOrd="0" destOrd="0" presId="urn:microsoft.com/office/officeart/2005/8/layout/default"/>
    <dgm:cxn modelId="{F4CABF5C-650B-4BB7-ACED-762FFAB9F8B4}" type="presParOf" srcId="{A1CECD96-88DC-46DD-BA6A-61E89AD51B4D}" destId="{0928BDDF-AAA8-4179-AB2C-14ABA27EF501}" srcOrd="0" destOrd="0" presId="urn:microsoft.com/office/officeart/2005/8/layout/default"/>
    <dgm:cxn modelId="{8B635464-24F5-456A-BAAA-5047C1D7EBDB}" type="presParOf" srcId="{A1CECD96-88DC-46DD-BA6A-61E89AD51B4D}" destId="{28053209-5B5C-49BC-BB1E-D82097215A24}" srcOrd="1" destOrd="0" presId="urn:microsoft.com/office/officeart/2005/8/layout/default"/>
    <dgm:cxn modelId="{279ABEBB-9527-4225-A480-EB9B744E7E8B}" type="presParOf" srcId="{A1CECD96-88DC-46DD-BA6A-61E89AD51B4D}" destId="{637109E3-A960-45C4-8917-2F1AFE30CB1D}" srcOrd="2" destOrd="0" presId="urn:microsoft.com/office/officeart/2005/8/layout/default"/>
    <dgm:cxn modelId="{BAD3D3D0-6F6B-4F68-978D-B12B615DD9D5}" type="presParOf" srcId="{A1CECD96-88DC-46DD-BA6A-61E89AD51B4D}" destId="{DE798362-6986-43DE-BD48-C1995F643D1E}" srcOrd="3" destOrd="0" presId="urn:microsoft.com/office/officeart/2005/8/layout/default"/>
    <dgm:cxn modelId="{80CF8E4C-C2BA-4A68-AE39-88F34F6EEC1D}" type="presParOf" srcId="{A1CECD96-88DC-46DD-BA6A-61E89AD51B4D}" destId="{FC618329-1640-4B65-A282-FA8C73571C98}" srcOrd="4" destOrd="0" presId="urn:microsoft.com/office/officeart/2005/8/layout/default"/>
    <dgm:cxn modelId="{22E175CF-4DAF-4341-BABC-D3BDCF3346B8}" type="presParOf" srcId="{A1CECD96-88DC-46DD-BA6A-61E89AD51B4D}" destId="{9BE19BCE-E2C5-45F1-8D5A-102CE4A93C26}" srcOrd="5" destOrd="0" presId="urn:microsoft.com/office/officeart/2005/8/layout/default"/>
    <dgm:cxn modelId="{1F3CEE9B-B818-48EB-9ADF-98A964C98C79}" type="presParOf" srcId="{A1CECD96-88DC-46DD-BA6A-61E89AD51B4D}" destId="{7A00D7FB-7CD4-4A2A-888F-E929ECFC7B8D}" srcOrd="6" destOrd="0" presId="urn:microsoft.com/office/officeart/2005/8/layout/default"/>
    <dgm:cxn modelId="{15686040-A593-46DB-9023-97B22D57E4A3}" type="presParOf" srcId="{A1CECD96-88DC-46DD-BA6A-61E89AD51B4D}" destId="{1CB62CD2-F83F-4CBE-9205-824978642F84}" srcOrd="7" destOrd="0" presId="urn:microsoft.com/office/officeart/2005/8/layout/default"/>
    <dgm:cxn modelId="{F65BB56F-000F-4DE2-95E3-D3C4A41F7CD1}" type="presParOf" srcId="{A1CECD96-88DC-46DD-BA6A-61E89AD51B4D}" destId="{2FB0BF31-586D-4C1C-A5D8-FA5D2EEF318F}" srcOrd="8" destOrd="0" presId="urn:microsoft.com/office/officeart/2005/8/layout/default"/>
    <dgm:cxn modelId="{70F3D954-4DB4-4AF5-B6F0-E22201E37A96}" type="presParOf" srcId="{A1CECD96-88DC-46DD-BA6A-61E89AD51B4D}" destId="{5B453880-18CD-4960-A888-03F0655A9FBD}" srcOrd="9" destOrd="0" presId="urn:microsoft.com/office/officeart/2005/8/layout/default"/>
    <dgm:cxn modelId="{A8C3F2C0-100D-4771-BF06-204EA5BB00B3}" type="presParOf" srcId="{A1CECD96-88DC-46DD-BA6A-61E89AD51B4D}" destId="{85DE02B4-988E-46CA-B42A-3AA383189F4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8BDDF-AAA8-4179-AB2C-14ABA27EF501}">
      <dsp:nvSpPr>
        <dsp:cNvPr id="0" name=""/>
        <dsp:cNvSpPr/>
      </dsp:nvSpPr>
      <dsp:spPr>
        <a:xfrm>
          <a:off x="0" y="0"/>
          <a:ext cx="2571749" cy="1697354"/>
        </a:xfrm>
        <a:prstGeom prst="rect">
          <a:avLst/>
        </a:prstGeom>
        <a:solidFill>
          <a:schemeClr val="accent6">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Breast cancer accounts for 26% of all cancer diagnoses for NS women. </a:t>
          </a:r>
        </a:p>
      </dsp:txBody>
      <dsp:txXfrm>
        <a:off x="0" y="0"/>
        <a:ext cx="2571749" cy="1697354"/>
      </dsp:txXfrm>
    </dsp:sp>
    <dsp:sp modelId="{637109E3-A960-45C4-8917-2F1AFE30CB1D}">
      <dsp:nvSpPr>
        <dsp:cNvPr id="0" name=""/>
        <dsp:cNvSpPr/>
      </dsp:nvSpPr>
      <dsp:spPr>
        <a:xfrm>
          <a:off x="2828925" y="0"/>
          <a:ext cx="2571749" cy="1697354"/>
        </a:xfrm>
        <a:prstGeom prst="rect">
          <a:avLst/>
        </a:prstGeom>
        <a:solidFill>
          <a:schemeClr val="accent6">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Breast cancer is the most common cancer in NS women and 3</a:t>
          </a:r>
          <a:r>
            <a:rPr lang="en-US" sz="2100" kern="1200" baseline="30000" dirty="0"/>
            <a:t>rd</a:t>
          </a:r>
          <a:r>
            <a:rPr lang="en-US" sz="2100" kern="1200" dirty="0"/>
            <a:t> cause of death.</a:t>
          </a:r>
        </a:p>
      </dsp:txBody>
      <dsp:txXfrm>
        <a:off x="2828925" y="0"/>
        <a:ext cx="2571749" cy="1697354"/>
      </dsp:txXfrm>
    </dsp:sp>
    <dsp:sp modelId="{FC618329-1640-4B65-A282-FA8C73571C98}">
      <dsp:nvSpPr>
        <dsp:cNvPr id="0" name=""/>
        <dsp:cNvSpPr/>
      </dsp:nvSpPr>
      <dsp:spPr>
        <a:xfrm>
          <a:off x="5602428" y="0"/>
          <a:ext cx="2571749" cy="1697354"/>
        </a:xfrm>
        <a:prstGeom prst="rect">
          <a:avLst/>
        </a:prstGeom>
        <a:solidFill>
          <a:schemeClr val="accent6">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 2023, ~790 NS women diagnosed with breast cancer.</a:t>
          </a:r>
        </a:p>
      </dsp:txBody>
      <dsp:txXfrm>
        <a:off x="5602428" y="0"/>
        <a:ext cx="2571749" cy="1697354"/>
      </dsp:txXfrm>
    </dsp:sp>
    <dsp:sp modelId="{7A00D7FB-7CD4-4A2A-888F-E929ECFC7B8D}">
      <dsp:nvSpPr>
        <dsp:cNvPr id="0" name=""/>
        <dsp:cNvSpPr/>
      </dsp:nvSpPr>
      <dsp:spPr>
        <a:xfrm>
          <a:off x="0" y="2123641"/>
          <a:ext cx="2571749" cy="1697354"/>
        </a:xfrm>
        <a:prstGeom prst="rect">
          <a:avLst/>
        </a:prstGeom>
        <a:solidFill>
          <a:schemeClr val="accent6">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dirty="0"/>
            <a:t>Incidence of breast cancer is increasing in young women.</a:t>
          </a:r>
          <a:endParaRPr lang="en-US" sz="2100" kern="1200" dirty="0"/>
        </a:p>
      </dsp:txBody>
      <dsp:txXfrm>
        <a:off x="0" y="2123641"/>
        <a:ext cx="2571749" cy="1697354"/>
      </dsp:txXfrm>
    </dsp:sp>
    <dsp:sp modelId="{2FB0BF31-586D-4C1C-A5D8-FA5D2EEF318F}">
      <dsp:nvSpPr>
        <dsp:cNvPr id="0" name=""/>
        <dsp:cNvSpPr/>
      </dsp:nvSpPr>
      <dsp:spPr>
        <a:xfrm>
          <a:off x="2828925" y="2123642"/>
          <a:ext cx="2571749" cy="1697354"/>
        </a:xfrm>
        <a:prstGeom prst="rect">
          <a:avLst/>
        </a:prstGeom>
        <a:solidFill>
          <a:schemeClr val="accent6">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 in 8 women (13%) is expected to develop breast cancer during their lifetime. </a:t>
          </a:r>
        </a:p>
      </dsp:txBody>
      <dsp:txXfrm>
        <a:off x="2828925" y="2123642"/>
        <a:ext cx="2571749" cy="1697354"/>
      </dsp:txXfrm>
    </dsp:sp>
    <dsp:sp modelId="{85DE02B4-988E-46CA-B42A-3AA383189F4E}">
      <dsp:nvSpPr>
        <dsp:cNvPr id="0" name=""/>
        <dsp:cNvSpPr/>
      </dsp:nvSpPr>
      <dsp:spPr>
        <a:xfrm>
          <a:off x="5657849" y="2123642"/>
          <a:ext cx="2571749" cy="1697354"/>
        </a:xfrm>
        <a:prstGeom prst="rect">
          <a:avLst/>
        </a:prstGeom>
        <a:solidFill>
          <a:schemeClr val="accent6">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a:t>
          </a:r>
          <a:r>
            <a:rPr lang="en-US" sz="2100" kern="1200" baseline="0" dirty="0"/>
            <a:t> 2023, ~180 breast cancer deaths in NS </a:t>
          </a:r>
          <a:endParaRPr lang="en-US" sz="2100" kern="1200" dirty="0"/>
        </a:p>
      </dsp:txBody>
      <dsp:txXfrm>
        <a:off x="5657849" y="2123642"/>
        <a:ext cx="2571749" cy="16973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2A50F-90D7-424B-967E-A23F86310397}" type="datetimeFigureOut">
              <a:rPr lang="en-CA" smtClean="0"/>
              <a:t>2024-02-23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BE2EA-835F-4FF7-8DF0-96B5ABD6EB92}" type="slidenum">
              <a:rPr lang="en-CA" smtClean="0"/>
              <a:t>‹#›</a:t>
            </a:fld>
            <a:endParaRPr lang="en-CA"/>
          </a:p>
        </p:txBody>
      </p:sp>
    </p:spTree>
    <p:extLst>
      <p:ext uri="{BB962C8B-B14F-4D97-AF65-F5344CB8AC3E}">
        <p14:creationId xmlns:p14="http://schemas.microsoft.com/office/powerpoint/2010/main" val="242794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Good morning.</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I’m Dr Paula Gordon. It’s a pleasure to speak with you today. I’m a breast radiologist and have practiced in Vancouver for 40 years. I also volunteer as the medical advisor for Dense Breasts Canada (I’ll call it DBC for short). DBC has been advocating for years in Nova Scotia, first that all women be told their density category and then for additional screening for women w dense breasts.  </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Nova Scotia is the only province where women with dense breasts are denied essential supplementary screening, even if it is ordered by their GP or NP. Today, I’m going to quickly explain why supplemental screening is needed. I’ll be happy to answer any questions. </a:t>
            </a:r>
          </a:p>
        </p:txBody>
      </p:sp>
      <p:sp>
        <p:nvSpPr>
          <p:cNvPr id="4" name="Slide Number Placeholder 3"/>
          <p:cNvSpPr>
            <a:spLocks noGrp="1"/>
          </p:cNvSpPr>
          <p:nvPr>
            <p:ph type="sldNum" sz="quarter" idx="5"/>
          </p:nvPr>
        </p:nvSpPr>
        <p:spPr/>
        <p:txBody>
          <a:bodyPr/>
          <a:lstStyle/>
          <a:p>
            <a:fld id="{A87BE2EA-835F-4FF7-8DF0-96B5ABD6EB92}" type="slidenum">
              <a:rPr lang="en-CA" smtClean="0"/>
              <a:t>1</a:t>
            </a:fld>
            <a:endParaRPr lang="en-CA"/>
          </a:p>
        </p:txBody>
      </p:sp>
    </p:spTree>
    <p:extLst>
      <p:ext uri="{BB962C8B-B14F-4D97-AF65-F5344CB8AC3E}">
        <p14:creationId xmlns:p14="http://schemas.microsoft.com/office/powerpoint/2010/main" val="1784814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Not only is it harder for radiologists to find cancer but the double whammy is tat women with dense tissue are at increased risk of getting breast cancer. </a:t>
            </a:r>
            <a:endParaRPr lang="en-CA" dirty="0"/>
          </a:p>
          <a:p>
            <a:endParaRPr lang="en-CA" dirty="0"/>
          </a:p>
          <a:p>
            <a:endParaRPr lang="en-CA" dirty="0"/>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A87BE2EA-835F-4FF7-8DF0-96B5ABD6EB92}" type="slidenum">
              <a:rPr lang="en-CA" smtClean="0"/>
              <a:t>10</a:t>
            </a:fld>
            <a:endParaRPr lang="en-CA"/>
          </a:p>
        </p:txBody>
      </p:sp>
    </p:spTree>
    <p:extLst>
      <p:ext uri="{BB962C8B-B14F-4D97-AF65-F5344CB8AC3E}">
        <p14:creationId xmlns:p14="http://schemas.microsoft.com/office/powerpoint/2010/main" val="78132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0" dirty="0">
                <a:effectLst/>
                <a:ea typeface="Times New Roman" panose="02020603050405020304" pitchFamily="18" charset="0"/>
                <a:cs typeface="Times New Roman" panose="02020603050405020304" pitchFamily="18" charset="0"/>
              </a:rPr>
              <a:t>Cancers that are not found and treated continue to grow until they’re large enough to be felt, and we call them “interval cancers,” because they’re found in the interval between planned mammograms. They are larger and more likely to have spread than cancers detected at screening. They tend to be more aggressive, and those women are more likely to need mastectomies and chemotherapy. AND they are more likely to die of their breast cancer. So women with dense breasts need more screening in addition to mammograms to reduce interval cancers. Women in Nova Scotia with dense breasts are discriminated against because they are denied the additional screening that can reduce interval cancers.</a:t>
            </a:r>
            <a:endParaRPr lang="en-US" kern="100" dirty="0">
              <a:effectLst/>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11</a:t>
            </a:fld>
            <a:endParaRPr lang="en-CA"/>
          </a:p>
        </p:txBody>
      </p:sp>
    </p:spTree>
    <p:extLst>
      <p:ext uri="{BB962C8B-B14F-4D97-AF65-F5344CB8AC3E}">
        <p14:creationId xmlns:p14="http://schemas.microsoft.com/office/powerpoint/2010/main" val="52930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4296" y="4400550"/>
            <a:ext cx="5486400" cy="3600450"/>
          </a:xfrm>
        </p:spPr>
        <p:txBody>
          <a:bodyPr/>
          <a:lstStyle/>
          <a:p>
            <a:pPr>
              <a:lnSpc>
                <a:spcPct val="107000"/>
              </a:lnSpc>
              <a:spcAft>
                <a:spcPts val="800"/>
              </a:spcAft>
            </a:pPr>
            <a:r>
              <a:rPr lang="en-US" kern="100" dirty="0">
                <a:effectLst/>
                <a:ea typeface="Calibri" panose="020F0502020204030204" pitchFamily="34" charset="0"/>
                <a:cs typeface="Times New Roman" panose="02020603050405020304" pitchFamily="18" charset="0"/>
              </a:rPr>
              <a:t>There are many demands on the healthcare system. In addition to saving lives and improving quality of life, finding cancer early saves health care dollars.</a:t>
            </a:r>
          </a:p>
          <a:p>
            <a:pPr>
              <a:lnSpc>
                <a:spcPct val="107000"/>
              </a:lnSpc>
              <a:spcAft>
                <a:spcPts val="800"/>
              </a:spcAft>
            </a:pPr>
            <a:r>
              <a:rPr lang="en-US" kern="100" dirty="0">
                <a:effectLst/>
                <a:ea typeface="Calibri" panose="020F0502020204030204" pitchFamily="34" charset="0"/>
                <a:cs typeface="Times New Roman" panose="02020603050405020304" pitchFamily="18" charset="0"/>
              </a:rPr>
              <a:t>With ever-increasing new treatments and higher survival rates, the costs of treating women with later stage breast cancer have risen significantly. Recently, Canadian researchers found that treating stage 4 breast cancer can cost over $500,000 per patient, depending on the subtype. Screening mammogram cost as little as $65. So it’s becoming more cost effective to do more screening to detect breast cancer early, than to treat advanced stage breast cancer. </a:t>
            </a:r>
          </a:p>
          <a:p>
            <a:pPr>
              <a:lnSpc>
                <a:spcPct val="107000"/>
              </a:lnSpc>
              <a:spcAft>
                <a:spcPts val="800"/>
              </a:spcAft>
            </a:pPr>
            <a:endParaRPr lang="en-CA"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C7AE96-D93F-4EEF-A120-66BB8D639E34}" type="slidenum">
              <a:rPr lang="en-CA" smtClean="0"/>
              <a:t>12</a:t>
            </a:fld>
            <a:endParaRPr lang="en-CA"/>
          </a:p>
        </p:txBody>
      </p:sp>
    </p:spTree>
    <p:extLst>
      <p:ext uri="{BB962C8B-B14F-4D97-AF65-F5344CB8AC3E}">
        <p14:creationId xmlns:p14="http://schemas.microsoft.com/office/powerpoint/2010/main" val="384532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your screening program leadership told CBC that breast density is a relatively new consideration in a person's overall health. Actually, we’ve known about the risk of breast density for about 50 years, and we’ve known for almost 30 years from multiple studies that ultrasound finds additional breast cancers missed on mammograms in women with dense breasts. We can find many of those cancers when they are small and prevent them from becoming interval cancers with supplemental screening, usually with ultrasound, but sometimes MRI.  A study in the Netherlands showed MRI can find up to 16 additional cancers in dense breasts missed on mammogram. Today I am focusing on ultrasound for women with dense breasts as it is more accessible and is used by other provinces. MRI is used in Nova Scotia for women with over 25% lifetime risk.</a:t>
            </a:r>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13</a:t>
            </a:fld>
            <a:endParaRPr lang="en-CA"/>
          </a:p>
        </p:txBody>
      </p:sp>
    </p:spTree>
    <p:extLst>
      <p:ext uri="{BB962C8B-B14F-4D97-AF65-F5344CB8AC3E}">
        <p14:creationId xmlns:p14="http://schemas.microsoft.com/office/powerpoint/2010/main" val="90493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04900"/>
            <a:ext cx="5486400" cy="3086100"/>
          </a:xfrm>
        </p:spPr>
      </p:sp>
      <p:sp>
        <p:nvSpPr>
          <p:cNvPr id="3" name="Notes Placeholder 2"/>
          <p:cNvSpPr>
            <a:spLocks noGrp="1"/>
          </p:cNvSpPr>
          <p:nvPr>
            <p:ph type="body" idx="1"/>
          </p:nvPr>
        </p:nvSpPr>
        <p:spPr>
          <a:xfrm>
            <a:off x="594360" y="4191000"/>
            <a:ext cx="5943600" cy="4903470"/>
          </a:xfrm>
        </p:spPr>
        <p:txBody>
          <a:bodyPr/>
          <a:lstStyle/>
          <a:p>
            <a:pPr>
              <a:lnSpc>
                <a:spcPct val="107000"/>
              </a:lnSpc>
              <a:spcAft>
                <a:spcPts val="800"/>
              </a:spcAft>
            </a:pPr>
            <a:r>
              <a:rPr lang="en-US" kern="0" dirty="0">
                <a:effectLst/>
                <a:ea typeface="Times New Roman" panose="02020603050405020304" pitchFamily="18" charset="0"/>
                <a:cs typeface="Times New Roman" panose="02020603050405020304" pitchFamily="18" charset="0"/>
              </a:rPr>
              <a:t>What are the Barriers?</a:t>
            </a:r>
          </a:p>
          <a:p>
            <a:pPr>
              <a:lnSpc>
                <a:spcPct val="107000"/>
              </a:lnSpc>
              <a:spcAft>
                <a:spcPts val="800"/>
              </a:spcAft>
            </a:pPr>
            <a:r>
              <a:rPr lang="en-US" kern="0" dirty="0">
                <a:effectLst/>
                <a:ea typeface="Times New Roman" panose="02020603050405020304" pitchFamily="18" charset="0"/>
                <a:cs typeface="Times New Roman" panose="02020603050405020304" pitchFamily="18" charset="0"/>
              </a:rPr>
              <a:t>First: There’s a shortage of trained ultrasound technologists. We need to incentivize young people to enroll in ultrasound training programs, and the compensation for techs has to be competitive </a:t>
            </a:r>
          </a:p>
          <a:p>
            <a:pPr>
              <a:lnSpc>
                <a:spcPct val="107000"/>
              </a:lnSpc>
              <a:spcAft>
                <a:spcPts val="800"/>
              </a:spcAft>
            </a:pPr>
            <a:r>
              <a:rPr lang="en-US" kern="0" dirty="0">
                <a:effectLst/>
                <a:ea typeface="Times New Roman" panose="02020603050405020304" pitchFamily="18" charset="0"/>
                <a:cs typeface="Times New Roman" panose="02020603050405020304" pitchFamily="18" charset="0"/>
              </a:rPr>
              <a:t>Second: Another reason given to withhold ultrasound is false alarms- Like mammograms, Ultrasounds find abnormalities that ultimately prove to be benign. The need for further testing causes anxiety for women. However, short lived anxiety is not a reason to deny women ultrasound. It is paternalistic and patronizing to the women of Nova Scotia, who can make their own choices! </a:t>
            </a:r>
          </a:p>
          <a:p>
            <a:pPr>
              <a:lnSpc>
                <a:spcPct val="107000"/>
              </a:lnSpc>
              <a:spcAft>
                <a:spcPts val="800"/>
              </a:spcAft>
            </a:pPr>
            <a:r>
              <a:rPr lang="en-US" kern="0" dirty="0">
                <a:effectLst/>
                <a:ea typeface="Times New Roman" panose="02020603050405020304" pitchFamily="18" charset="0"/>
                <a:cs typeface="Times New Roman" panose="02020603050405020304" pitchFamily="18" charset="0"/>
              </a:rPr>
              <a:t>Third: In Nova Scotia one of the main barriers is The screening program telling GPs and the public that there is insufficient evidence to show ultrasound reduces deaths. The medical director for the Nova Scotia Breast Screening Program, said on the radio that there simply isn't enough evidence yet to support additional screening. Dr Iles was referring to research called RCTs that show reduced deaths. </a:t>
            </a:r>
          </a:p>
          <a:p>
            <a:pPr>
              <a:lnSpc>
                <a:spcPct val="107000"/>
              </a:lnSpc>
              <a:spcAft>
                <a:spcPts val="800"/>
              </a:spcAft>
            </a:pPr>
            <a:r>
              <a:rPr lang="en-US" kern="0" dirty="0">
                <a:effectLst/>
                <a:ea typeface="Times New Roman" panose="02020603050405020304" pitchFamily="18" charset="0"/>
                <a:cs typeface="Times New Roman" panose="02020603050405020304" pitchFamily="18" charset="0"/>
              </a:rPr>
              <a:t>As I mentioned there is decades of evidence showing that US can detect early cancers. No RCT has been completed yet on ultrasound, but there is one underway in Japan and it is showing a reduction in interval cancers which is a predictor of reduced deaths. By focusing only on mortality reduction, your screening program is ignoring all the other benefits of finding cancer early related to quality of life.  If the screening program chooses to wait another decade for the RCT to be completed many lives may be lost in that time.</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14</a:t>
            </a:fld>
            <a:endParaRPr lang="en-CA" dirty="0"/>
          </a:p>
        </p:txBody>
      </p:sp>
    </p:spTree>
    <p:extLst>
      <p:ext uri="{BB962C8B-B14F-4D97-AF65-F5344CB8AC3E}">
        <p14:creationId xmlns:p14="http://schemas.microsoft.com/office/powerpoint/2010/main" val="1545691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jurisdictional scan shows that in a number of other jurisdictions screening ultrasound is accessible and paid for by provincial insurance. In BC, AB and ON, it is easily accessible</a:t>
            </a:r>
          </a:p>
          <a:p>
            <a:r>
              <a:rPr lang="en-US" sz="1800" dirty="0"/>
              <a:t>The clinic where I work performs about 4000 screening ultrasounds a year, finding additional cancers missed on mammography. Official recommendations have recently been announced in AB and Ontario for supplemental screening for women with category D. This is great, but women in both C and D need additional screening.</a:t>
            </a:r>
            <a:endParaRPr lang="en-CA" sz="1800" dirty="0"/>
          </a:p>
        </p:txBody>
      </p:sp>
      <p:sp>
        <p:nvSpPr>
          <p:cNvPr id="4" name="Slide Number Placeholder 3"/>
          <p:cNvSpPr>
            <a:spLocks noGrp="1"/>
          </p:cNvSpPr>
          <p:nvPr>
            <p:ph type="sldNum" sz="quarter" idx="5"/>
          </p:nvPr>
        </p:nvSpPr>
        <p:spPr/>
        <p:txBody>
          <a:bodyPr/>
          <a:lstStyle/>
          <a:p>
            <a:fld id="{A87BE2EA-835F-4FF7-8DF0-96B5ABD6EB92}" type="slidenum">
              <a:rPr lang="en-CA" smtClean="0"/>
              <a:t>15</a:t>
            </a:fld>
            <a:endParaRPr lang="en-CA"/>
          </a:p>
        </p:txBody>
      </p:sp>
    </p:spTree>
    <p:extLst>
      <p:ext uri="{BB962C8B-B14F-4D97-AF65-F5344CB8AC3E}">
        <p14:creationId xmlns:p14="http://schemas.microsoft.com/office/powerpoint/2010/main" val="335677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5080" lvl="2" indent="0" algn="l" defTabSz="914400" rtl="0" eaLnBrk="1" fontAlgn="auto" latinLnBrk="0" hangingPunct="1">
              <a:lnSpc>
                <a:spcPct val="100000"/>
              </a:lnSpc>
              <a:spcBef>
                <a:spcPts val="1000"/>
              </a:spcBef>
              <a:spcAft>
                <a:spcPts val="0"/>
              </a:spcAft>
              <a:buClr>
                <a:schemeClr val="accent1"/>
              </a:buClr>
              <a:buSzPct val="80000"/>
              <a:buFontTx/>
              <a:buNone/>
              <a:tabLst>
                <a:tab pos="289560" algn="l"/>
              </a:tabLst>
              <a:defRPr/>
            </a:pPr>
            <a:r>
              <a:rPr lang="en-US" kern="100" dirty="0">
                <a:latin typeface="Helvetica" panose="020B0604020202020204" pitchFamily="34" charset="0"/>
                <a:ea typeface="Calibri" panose="020F0502020204030204" pitchFamily="34" charset="0"/>
                <a:cs typeface="Helvetica" panose="020B0604020202020204" pitchFamily="34" charset="0"/>
              </a:rPr>
              <a:t>One size does not fit all </a:t>
            </a:r>
            <a:endParaRPr lang="en-US" sz="1200" kern="100" dirty="0">
              <a:latin typeface="Helvetica" panose="020B0604020202020204" pitchFamily="34" charset="0"/>
              <a:ea typeface="Calibri" panose="020F0502020204030204" pitchFamily="34" charset="0"/>
              <a:cs typeface="Helvetica" panose="020B0604020202020204" pitchFamily="34" charset="0"/>
            </a:endParaRPr>
          </a:p>
          <a:p>
            <a:pPr marL="914400" marR="5080" lvl="2" indent="0">
              <a:spcBef>
                <a:spcPts val="1000"/>
              </a:spcBef>
              <a:buClr>
                <a:schemeClr val="accent1"/>
              </a:buClr>
              <a:buSzPct val="80000"/>
              <a:buFontTx/>
              <a:buNone/>
              <a:tabLst>
                <a:tab pos="289560" algn="l"/>
              </a:tabLst>
            </a:pPr>
            <a:r>
              <a:rPr lang="en-US" kern="100" dirty="0">
                <a:latin typeface="Helvetica" panose="020B0604020202020204" pitchFamily="34" charset="0"/>
                <a:ea typeface="Calibri" panose="020F0502020204030204" pitchFamily="34" charset="0"/>
                <a:cs typeface="Helvetica" panose="020B0604020202020204" pitchFamily="34" charset="0"/>
              </a:rPr>
              <a:t>Women with dense breasts are at greater risk of a delayed and advanced diagnosis, including larger </a:t>
            </a:r>
            <a:r>
              <a:rPr lang="en-US" kern="100" dirty="0" err="1">
                <a:latin typeface="Helvetica" panose="020B0604020202020204" pitchFamily="34" charset="0"/>
                <a:ea typeface="Calibri" panose="020F0502020204030204" pitchFamily="34" charset="0"/>
                <a:cs typeface="Helvetica" panose="020B0604020202020204" pitchFamily="34" charset="0"/>
              </a:rPr>
              <a:t>tumours</a:t>
            </a:r>
            <a:r>
              <a:rPr lang="en-US" kern="100" dirty="0">
                <a:latin typeface="Helvetica" panose="020B0604020202020204" pitchFamily="34" charset="0"/>
                <a:ea typeface="Calibri" panose="020F0502020204030204" pitchFamily="34" charset="0"/>
                <a:cs typeface="Helvetica" panose="020B0604020202020204" pitchFamily="34" charset="0"/>
              </a:rPr>
              <a:t> and cancer cells that are more likely to have left the breast to metastasize. </a:t>
            </a:r>
          </a:p>
          <a:p>
            <a:pPr marL="914400" marR="5080" lvl="2" indent="0">
              <a:spcBef>
                <a:spcPts val="1000"/>
              </a:spcBef>
              <a:buClr>
                <a:schemeClr val="accent1"/>
              </a:buClr>
              <a:buSzPct val="80000"/>
              <a:buFontTx/>
              <a:buNone/>
              <a:tabLst>
                <a:tab pos="289560" algn="l"/>
              </a:tabLst>
            </a:pPr>
            <a:r>
              <a:rPr lang="en-US" kern="100" dirty="0">
                <a:latin typeface="Helvetica" panose="020B0604020202020204" pitchFamily="34" charset="0"/>
                <a:ea typeface="Calibri" panose="020F0502020204030204" pitchFamily="34" charset="0"/>
                <a:cs typeface="Helvetica" panose="020B0604020202020204" pitchFamily="34" charset="0"/>
              </a:rPr>
              <a:t>Women with dense breasts are discriminated against if they are only offered mammograms; they need additional screening. </a:t>
            </a:r>
          </a:p>
          <a:p>
            <a:pPr marL="914400" marR="5080" lvl="2" indent="0">
              <a:spcBef>
                <a:spcPts val="1000"/>
              </a:spcBef>
              <a:buClr>
                <a:schemeClr val="accent1"/>
              </a:buClr>
              <a:buSzPct val="80000"/>
              <a:buFontTx/>
              <a:buNone/>
              <a:tabLst>
                <a:tab pos="289560" algn="l"/>
              </a:tabLst>
            </a:pPr>
            <a:r>
              <a:rPr lang="en-US" sz="1200" kern="100" dirty="0">
                <a:latin typeface="Helvetica" panose="020B0604020202020204" pitchFamily="34" charset="0"/>
                <a:ea typeface="Calibri" panose="020F0502020204030204" pitchFamily="34" charset="0"/>
                <a:cs typeface="Helvetica" panose="020B0604020202020204" pitchFamily="34" charset="0"/>
              </a:rPr>
              <a:t>Treatment for stage 4 cancer is $193,000-$516,000 per patient </a:t>
            </a:r>
          </a:p>
          <a:p>
            <a:pPr marL="914400" marR="5080" lvl="2" indent="0">
              <a:spcBef>
                <a:spcPts val="1000"/>
              </a:spcBef>
              <a:buClr>
                <a:schemeClr val="accent1"/>
              </a:buClr>
              <a:buSzPct val="80000"/>
              <a:buFontTx/>
              <a:buNone/>
              <a:tabLst>
                <a:tab pos="289560" algn="l"/>
              </a:tabLst>
            </a:pPr>
            <a:r>
              <a:rPr lang="en-CA" sz="1200" dirty="0">
                <a:solidFill>
                  <a:srgbClr val="000000"/>
                </a:solidFill>
                <a:effectLst/>
                <a:latin typeface="Arial" panose="020B0604020202020204" pitchFamily="34" charset="0"/>
                <a:ea typeface="Times New Roman" panose="02020603050405020304" pitchFamily="18" charset="0"/>
              </a:rPr>
              <a:t>Currently, Nova Scotia is the only province where supplemental screening is denied</a:t>
            </a:r>
            <a:r>
              <a:rPr lang="en-CA" dirty="0">
                <a:solidFill>
                  <a:srgbClr val="000000"/>
                </a:solidFill>
                <a:latin typeface="Arial" panose="020B0604020202020204" pitchFamily="34" charset="0"/>
                <a:ea typeface="Times New Roman" panose="02020603050405020304" pitchFamily="18" charset="0"/>
              </a:rPr>
              <a:t>, even with a requisition </a:t>
            </a:r>
          </a:p>
          <a:p>
            <a:pPr marL="914400" marR="5080" lvl="2" indent="0">
              <a:spcBef>
                <a:spcPts val="1000"/>
              </a:spcBef>
              <a:buClr>
                <a:schemeClr val="accent1"/>
              </a:buClr>
              <a:buSzPct val="80000"/>
              <a:buFontTx/>
              <a:buNone/>
              <a:tabLst>
                <a:tab pos="289560" algn="l"/>
              </a:tabLst>
            </a:pPr>
            <a:r>
              <a:rPr lang="en-US" sz="1200" dirty="0">
                <a:solidFill>
                  <a:srgbClr val="000000"/>
                </a:solidFill>
                <a:effectLst/>
                <a:latin typeface="Arial" panose="020B0604020202020204" pitchFamily="34" charset="0"/>
                <a:ea typeface="Times New Roman" panose="02020603050405020304" pitchFamily="18" charset="0"/>
              </a:rPr>
              <a:t>Currently, Nova Scotia is the only province where supplemental screening is denied, even with a requisition </a:t>
            </a:r>
            <a:endParaRPr lang="en-CA" sz="1200" dirty="0">
              <a:solidFill>
                <a:srgbClr val="000000"/>
              </a:solidFill>
              <a:effectLst/>
              <a:latin typeface="Arial" panose="020B0604020202020204" pitchFamily="34" charset="0"/>
              <a:ea typeface="Times New Roman" panose="02020603050405020304" pitchFamily="18" charset="0"/>
            </a:endParaRPr>
          </a:p>
          <a:p>
            <a:pPr marL="1200150" marR="5080" lvl="2" indent="-285750">
              <a:spcBef>
                <a:spcPts val="1000"/>
              </a:spcBef>
              <a:buClr>
                <a:schemeClr val="accent1"/>
              </a:buClr>
              <a:buSzPct val="80000"/>
              <a:buFont typeface="Wingdings 3" charset="2"/>
              <a:buChar char=""/>
              <a:tabLst>
                <a:tab pos="289560" algn="l"/>
              </a:tabLst>
            </a:pPr>
            <a:endParaRPr lang="en-US" sz="1200" b="1" kern="100" dirty="0">
              <a:latin typeface="Helvetica" panose="020B0604020202020204" pitchFamily="34" charset="0"/>
              <a:ea typeface="Calibri" panose="020F0502020204030204" pitchFamily="34" charset="0"/>
              <a:cs typeface="Helvetica" panose="020B0604020202020204" pitchFamily="34" charset="0"/>
            </a:endParaRPr>
          </a:p>
          <a:p>
            <a:r>
              <a:rPr lang="en-US" dirty="0"/>
              <a:t> </a:t>
            </a:r>
          </a:p>
          <a:p>
            <a:endParaRPr lang="en-CA" dirty="0"/>
          </a:p>
        </p:txBody>
      </p:sp>
      <p:sp>
        <p:nvSpPr>
          <p:cNvPr id="4" name="Slide Number Placeholder 3"/>
          <p:cNvSpPr>
            <a:spLocks noGrp="1"/>
          </p:cNvSpPr>
          <p:nvPr>
            <p:ph type="sldNum" sz="quarter" idx="5"/>
          </p:nvPr>
        </p:nvSpPr>
        <p:spPr/>
        <p:txBody>
          <a:bodyPr/>
          <a:lstStyle/>
          <a:p>
            <a:fld id="{A87BE2EA-835F-4FF7-8DF0-96B5ABD6EB92}" type="slidenum">
              <a:rPr lang="en-CA" smtClean="0"/>
              <a:t>16</a:t>
            </a:fld>
            <a:endParaRPr lang="en-CA"/>
          </a:p>
        </p:txBody>
      </p:sp>
    </p:spTree>
    <p:extLst>
      <p:ext uri="{BB962C8B-B14F-4D97-AF65-F5344CB8AC3E}">
        <p14:creationId xmlns:p14="http://schemas.microsoft.com/office/powerpoint/2010/main" val="308329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5080" lvl="2" indent="0">
              <a:spcBef>
                <a:spcPts val="1000"/>
              </a:spcBef>
              <a:buClr>
                <a:schemeClr val="accent1"/>
              </a:buClr>
              <a:buSzPct val="80000"/>
              <a:buFontTx/>
              <a:buNone/>
              <a:tabLst>
                <a:tab pos="289560" algn="l"/>
              </a:tabLst>
            </a:pPr>
            <a:r>
              <a:rPr lang="en-US" sz="1200" dirty="0">
                <a:solidFill>
                  <a:srgbClr val="000000"/>
                </a:solidFill>
                <a:effectLst/>
                <a:latin typeface="Arial" panose="020B0604020202020204" pitchFamily="34" charset="0"/>
                <a:ea typeface="Times New Roman" panose="02020603050405020304" pitchFamily="18" charset="0"/>
              </a:rPr>
              <a:t>To improve early detection of breast cancer, reduce deaths, reduce suffering related to breast cancer for women and those who care about them and save $ on treatment costs, supplemental screening should be provided to women with category C and D dense breasts so that they have a chance to find breast cancer early. </a:t>
            </a:r>
            <a:endParaRPr lang="en-US" dirty="0">
              <a:solidFill>
                <a:srgbClr val="000000"/>
              </a:solidFill>
              <a:latin typeface="Arial" panose="020B0604020202020204" pitchFamily="34" charset="0"/>
              <a:ea typeface="Times New Roman" panose="02020603050405020304" pitchFamily="18" charset="0"/>
            </a:endParaRPr>
          </a:p>
          <a:p>
            <a:pPr marL="914400" marR="5080" lvl="2" indent="0">
              <a:spcBef>
                <a:spcPts val="1000"/>
              </a:spcBef>
              <a:buClr>
                <a:schemeClr val="accent1"/>
              </a:buClr>
              <a:buSzPct val="80000"/>
              <a:buFontTx/>
              <a:buNone/>
              <a:tabLst>
                <a:tab pos="289560" algn="l"/>
              </a:tabLst>
            </a:pPr>
            <a:r>
              <a:rPr lang="en-CA" dirty="0">
                <a:solidFill>
                  <a:srgbClr val="000000"/>
                </a:solidFill>
                <a:latin typeface="Arial" panose="020B0604020202020204" pitchFamily="34" charset="0"/>
                <a:ea typeface="Times New Roman" panose="02020603050405020304" pitchFamily="18" charset="0"/>
              </a:rPr>
              <a:t>L</a:t>
            </a:r>
            <a:r>
              <a:rPr lang="en-CA" sz="1200" dirty="0">
                <a:solidFill>
                  <a:srgbClr val="000000"/>
                </a:solidFill>
                <a:effectLst/>
                <a:latin typeface="Arial" panose="020B0604020202020204" pitchFamily="34" charset="0"/>
                <a:ea typeface="Times New Roman" panose="02020603050405020304" pitchFamily="18" charset="0"/>
              </a:rPr>
              <a:t>ives depend on it.</a:t>
            </a:r>
            <a:endParaRPr lang="en-CA" sz="12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87BE2EA-835F-4FF7-8DF0-96B5ABD6EB92}" type="slidenum">
              <a:rPr lang="en-CA" smtClean="0"/>
              <a:t>17</a:t>
            </a:fld>
            <a:endParaRPr lang="en-CA"/>
          </a:p>
        </p:txBody>
      </p:sp>
    </p:spTree>
    <p:extLst>
      <p:ext uri="{BB962C8B-B14F-4D97-AF65-F5344CB8AC3E}">
        <p14:creationId xmlns:p14="http://schemas.microsoft.com/office/powerpoint/2010/main" val="147365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I'm happy to take questions but first I’d like to introduce you to patient advocate Elizabeth Shien. She has been advocating to ensure women in NS do not have to go through what she went though, Thank you Elizabeth </a:t>
            </a:r>
            <a:endParaRPr lang="en-CA" sz="1600" dirty="0"/>
          </a:p>
        </p:txBody>
      </p:sp>
      <p:sp>
        <p:nvSpPr>
          <p:cNvPr id="4" name="Slide Number Placeholder 3"/>
          <p:cNvSpPr>
            <a:spLocks noGrp="1"/>
          </p:cNvSpPr>
          <p:nvPr>
            <p:ph type="sldNum" sz="quarter" idx="5"/>
          </p:nvPr>
        </p:nvSpPr>
        <p:spPr/>
        <p:txBody>
          <a:bodyPr/>
          <a:lstStyle/>
          <a:p>
            <a:fld id="{A87BE2EA-835F-4FF7-8DF0-96B5ABD6EB92}" type="slidenum">
              <a:rPr lang="en-CA" smtClean="0"/>
              <a:t>18</a:t>
            </a:fld>
            <a:endParaRPr lang="en-CA"/>
          </a:p>
        </p:txBody>
      </p:sp>
    </p:spTree>
    <p:extLst>
      <p:ext uri="{BB962C8B-B14F-4D97-AF65-F5344CB8AC3E}">
        <p14:creationId xmlns:p14="http://schemas.microsoft.com/office/powerpoint/2010/main" val="347499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There’s a lot on this slide, but we’ll send you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powerpoint</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Breast cancer is the most common cancer in women in Nova Scotia. In 2023, almost 800 NS women were diagnosed with breast cancer and approximately 180 women died of it.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2</a:t>
            </a:fld>
            <a:endParaRPr lang="en-CA"/>
          </a:p>
        </p:txBody>
      </p:sp>
    </p:spTree>
    <p:extLst>
      <p:ext uri="{BB962C8B-B14F-4D97-AF65-F5344CB8AC3E}">
        <p14:creationId xmlns:p14="http://schemas.microsoft.com/office/powerpoint/2010/main" val="402622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5700"/>
            <a:ext cx="5486400" cy="3086100"/>
          </a:xfrm>
        </p:spPr>
      </p:sp>
      <p:sp>
        <p:nvSpPr>
          <p:cNvPr id="3" name="Notes Placeholder 2"/>
          <p:cNvSpPr>
            <a:spLocks noGrp="1"/>
          </p:cNvSpPr>
          <p:nvPr>
            <p:ph type="body" idx="1"/>
          </p:nvPr>
        </p:nvSpPr>
        <p:spPr/>
        <p:txBody>
          <a:bodyPr/>
          <a:lstStyle/>
          <a:p>
            <a:r>
              <a:rPr lang="en-US" dirty="0"/>
              <a:t>Nova Scotia has been a leader in many screening practices compared to the other provinces. </a:t>
            </a:r>
          </a:p>
          <a:p>
            <a:r>
              <a:rPr lang="en-US" dirty="0"/>
              <a:t>You have self-referral for mammograms at 40- only 4 provinces have that. </a:t>
            </a:r>
          </a:p>
          <a:p>
            <a:r>
              <a:rPr lang="en-US" dirty="0"/>
              <a:t>NS allows annual screening for women aged 40-49. Only 3 do that.</a:t>
            </a:r>
          </a:p>
          <a:p>
            <a:r>
              <a:rPr lang="en-US" dirty="0"/>
              <a:t>Annual mammograms are done for women with the highest density. And self-referral continues after age 74.</a:t>
            </a:r>
          </a:p>
          <a:p>
            <a:r>
              <a:rPr lang="en-US" dirty="0"/>
              <a:t>These practices make a difference in finding breast cancer early for more women, than provinces that do not. </a:t>
            </a:r>
          </a:p>
          <a:p>
            <a:r>
              <a:rPr lang="en-US" dirty="0"/>
              <a:t>But one essential practice is missing and that puts the well being of many women in NS at risk. </a:t>
            </a:r>
          </a:p>
          <a:p>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3</a:t>
            </a:fld>
            <a:endParaRPr lang="en-CA"/>
          </a:p>
        </p:txBody>
      </p:sp>
    </p:spTree>
    <p:extLst>
      <p:ext uri="{BB962C8B-B14F-4D97-AF65-F5344CB8AC3E}">
        <p14:creationId xmlns:p14="http://schemas.microsoft.com/office/powerpoint/2010/main" val="319293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Calibri" panose="020F0502020204030204" pitchFamily="34" charset="0"/>
              </a:rPr>
              <a:t>Don’t try to read this one: Thanks to DBC’s advocacy, in 2019, Nova Scotia began to directly inform women of their breast density category, A, B, C, or D after their screening mammogram.  So women can learn if they have dense breasts (category C or D), but in Nova Scotia they cannot access the additional and essential screening they </a:t>
            </a:r>
            <a:r>
              <a:rPr lang="en-US" sz="1800" dirty="0">
                <a:solidFill>
                  <a:srgbClr val="FF0000"/>
                </a:solidFill>
                <a:effectLst/>
                <a:latin typeface="Arial" panose="020B0604020202020204" pitchFamily="34" charset="0"/>
                <a:ea typeface="Calibri" panose="020F0502020204030204" pitchFamily="34" charset="0"/>
              </a:rPr>
              <a:t>need to help find breast cancer early</a:t>
            </a:r>
            <a:r>
              <a:rPr lang="en-US" sz="1800" dirty="0">
                <a:solidFill>
                  <a:srgbClr val="000000"/>
                </a:solidFill>
                <a:effectLst/>
                <a:latin typeface="Arial" panose="020B0604020202020204" pitchFamily="34" charset="0"/>
                <a:ea typeface="Calibri" panose="020F0502020204030204" pitchFamily="34" charset="0"/>
              </a:rPr>
              <a:t>.</a:t>
            </a:r>
            <a:endParaRPr lang="en-CA" dirty="0"/>
          </a:p>
        </p:txBody>
      </p:sp>
      <p:sp>
        <p:nvSpPr>
          <p:cNvPr id="4" name="Slide Number Placeholder 3"/>
          <p:cNvSpPr>
            <a:spLocks noGrp="1"/>
          </p:cNvSpPr>
          <p:nvPr>
            <p:ph type="sldNum" sz="quarter" idx="5"/>
          </p:nvPr>
        </p:nvSpPr>
        <p:spPr/>
        <p:txBody>
          <a:bodyPr/>
          <a:lstStyle/>
          <a:p>
            <a:fld id="{A87BE2EA-835F-4FF7-8DF0-96B5ABD6EB92}" type="slidenum">
              <a:rPr lang="en-CA" smtClean="0"/>
              <a:t>4</a:t>
            </a:fld>
            <a:endParaRPr lang="en-CA"/>
          </a:p>
        </p:txBody>
      </p:sp>
    </p:spTree>
    <p:extLst>
      <p:ext uri="{BB962C8B-B14F-4D97-AF65-F5344CB8AC3E}">
        <p14:creationId xmlns:p14="http://schemas.microsoft.com/office/powerpoint/2010/main" val="312471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2920" y="4572000"/>
            <a:ext cx="5486400" cy="3600450"/>
          </a:xfrm>
        </p:spPr>
        <p: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Early detection is critical with breast cancer. When diagnosed at stage 1, 100% of women survive 5 years. When a tumor is found by a symptom like a lump, it’s more likely to be later stage.  Survival at 5 years for women diagnosed at stage 4 is only 22%.</a:t>
            </a:r>
            <a:endParaRPr lang="en-CA" b="1" dirty="0"/>
          </a:p>
        </p:txBody>
      </p:sp>
      <p:sp>
        <p:nvSpPr>
          <p:cNvPr id="4" name="Slide Number Placeholder 3"/>
          <p:cNvSpPr>
            <a:spLocks noGrp="1"/>
          </p:cNvSpPr>
          <p:nvPr>
            <p:ph type="sldNum" sz="quarter" idx="5"/>
          </p:nvPr>
        </p:nvSpPr>
        <p:spPr/>
        <p:txBody>
          <a:bodyPr/>
          <a:lstStyle/>
          <a:p>
            <a:fld id="{F6C7AE96-D93F-4EEF-A120-66BB8D639E34}" type="slidenum">
              <a:rPr lang="en-CA" smtClean="0"/>
              <a:t>5</a:t>
            </a:fld>
            <a:endParaRPr lang="en-CA"/>
          </a:p>
        </p:txBody>
      </p:sp>
    </p:spTree>
    <p:extLst>
      <p:ext uri="{BB962C8B-B14F-4D97-AF65-F5344CB8AC3E}">
        <p14:creationId xmlns:p14="http://schemas.microsoft.com/office/powerpoint/2010/main" val="52866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want to find cancer early to save lives and also so that women can avoid harsh therapy like chemotherapy, mastectomies and lymphedema. </a:t>
            </a:r>
          </a:p>
          <a:p>
            <a:pPr>
              <a:lnSpc>
                <a:spcPct val="107000"/>
              </a:lnSpc>
              <a:spcAft>
                <a:spcPts val="800"/>
              </a:spcAft>
            </a:pPr>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6</a:t>
            </a:fld>
            <a:endParaRPr lang="en-CA"/>
          </a:p>
        </p:txBody>
      </p:sp>
    </p:spTree>
    <p:extLst>
      <p:ext uri="{BB962C8B-B14F-4D97-AF65-F5344CB8AC3E}">
        <p14:creationId xmlns:p14="http://schemas.microsoft.com/office/powerpoint/2010/main" val="219496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Mammograms don’t find all cancers. Having dense tissue is the most common reason for a cancer to be missed. Dense breasts are normal and common: 43% of women over age 40 have dense breasts. And dense breasts are more common in Asian and Black women. </a:t>
            </a:r>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7</a:t>
            </a:fld>
            <a:endParaRPr lang="en-CA"/>
          </a:p>
        </p:txBody>
      </p:sp>
    </p:spTree>
    <p:extLst>
      <p:ext uri="{BB962C8B-B14F-4D97-AF65-F5344CB8AC3E}">
        <p14:creationId xmlns:p14="http://schemas.microsoft.com/office/powerpoint/2010/main" val="123940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These breasts look quite different , but they’re all normal. The dark grey areas are fat, and the white areas are breast tissue. Dense breasts have more white tissue than fat. Radiologist divide brands density into four categories. Category A has almost all fat and no dense tissue, and category D is almost all breast tissue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ans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almost no fat.</a:t>
            </a:r>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8</a:t>
            </a:fld>
            <a:endParaRPr lang="en-CA"/>
          </a:p>
        </p:txBody>
      </p:sp>
    </p:spTree>
    <p:extLst>
      <p:ext uri="{BB962C8B-B14F-4D97-AF65-F5344CB8AC3E}">
        <p14:creationId xmlns:p14="http://schemas.microsoft.com/office/powerpoint/2010/main" val="237836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Cancers are white, and this video shows how they are easily visible in non dense breasts but become more difficult to detect, especially in categories C and D breast tissue.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As many as 50% of cancers are missed in Category D breasts. </a:t>
            </a:r>
            <a:endParaRPr lang="en-CA" dirty="0"/>
          </a:p>
        </p:txBody>
      </p:sp>
      <p:sp>
        <p:nvSpPr>
          <p:cNvPr id="4" name="Slide Number Placeholder 3"/>
          <p:cNvSpPr>
            <a:spLocks noGrp="1"/>
          </p:cNvSpPr>
          <p:nvPr>
            <p:ph type="sldNum" sz="quarter" idx="5"/>
          </p:nvPr>
        </p:nvSpPr>
        <p:spPr/>
        <p:txBody>
          <a:bodyPr/>
          <a:lstStyle/>
          <a:p>
            <a:fld id="{F6C7AE96-D93F-4EEF-A120-66BB8D639E34}" type="slidenum">
              <a:rPr lang="en-CA" smtClean="0"/>
              <a:t>9</a:t>
            </a:fld>
            <a:endParaRPr lang="en-CA"/>
          </a:p>
        </p:txBody>
      </p:sp>
    </p:spTree>
    <p:extLst>
      <p:ext uri="{BB962C8B-B14F-4D97-AF65-F5344CB8AC3E}">
        <p14:creationId xmlns:p14="http://schemas.microsoft.com/office/powerpoint/2010/main" val="3090159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187902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44DE48-B4BC-47C5-9C43-C053436F1234}"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388037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86753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307387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408372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44DE48-B4BC-47C5-9C43-C053436F1234}" type="datetimeFigureOut">
              <a:rPr lang="en-CA" smtClean="0"/>
              <a:t>2024-02-23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3968474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44DE48-B4BC-47C5-9C43-C053436F1234}" type="datetimeFigureOut">
              <a:rPr lang="en-CA" smtClean="0"/>
              <a:t>2024-02-23</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391584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20920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175234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259186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4DE48-B4BC-47C5-9C43-C053436F123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151182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44DE48-B4BC-47C5-9C43-C053436F1234}"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186753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44DE48-B4BC-47C5-9C43-C053436F1234}" type="datetimeFigureOut">
              <a:rPr lang="en-CA" smtClean="0"/>
              <a:t>2024-02-23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176858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44DE48-B4BC-47C5-9C43-C053436F1234}" type="datetimeFigureOut">
              <a:rPr lang="en-CA" smtClean="0"/>
              <a:t>2024-02-23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335779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DE48-B4BC-47C5-9C43-C053436F1234}" type="datetimeFigureOut">
              <a:rPr lang="en-CA" smtClean="0"/>
              <a:t>2024-02-23</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223571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44DE48-B4BC-47C5-9C43-C053436F1234}"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351661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44DE48-B4BC-47C5-9C43-C053436F1234}"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FBCFE6-7C85-446D-8EAC-9D0016B64A18}" type="slidenum">
              <a:rPr lang="en-CA" smtClean="0"/>
              <a:t>‹#›</a:t>
            </a:fld>
            <a:endParaRPr lang="en-CA"/>
          </a:p>
        </p:txBody>
      </p:sp>
    </p:spTree>
    <p:extLst>
      <p:ext uri="{BB962C8B-B14F-4D97-AF65-F5344CB8AC3E}">
        <p14:creationId xmlns:p14="http://schemas.microsoft.com/office/powerpoint/2010/main" val="42027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944DE48-B4BC-47C5-9C43-C053436F1234}" type="datetimeFigureOut">
              <a:rPr lang="en-CA" smtClean="0"/>
              <a:t>2024-02-23</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9FBCFE6-7C85-446D-8EAC-9D0016B64A18}" type="slidenum">
              <a:rPr lang="en-CA" smtClean="0"/>
              <a:t>‹#›</a:t>
            </a:fld>
            <a:endParaRPr lang="en-CA"/>
          </a:p>
        </p:txBody>
      </p:sp>
    </p:spTree>
    <p:extLst>
      <p:ext uri="{BB962C8B-B14F-4D97-AF65-F5344CB8AC3E}">
        <p14:creationId xmlns:p14="http://schemas.microsoft.com/office/powerpoint/2010/main" val="31358336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743D2B-6677-47AC-60C6-3AC12D83B21B}"/>
              </a:ext>
            </a:extLst>
          </p:cNvPr>
          <p:cNvSpPr>
            <a:spLocks noGrp="1"/>
          </p:cNvSpPr>
          <p:nvPr>
            <p:ph type="subTitle" idx="1"/>
          </p:nvPr>
        </p:nvSpPr>
        <p:spPr>
          <a:xfrm>
            <a:off x="1042414" y="3344447"/>
            <a:ext cx="8825658" cy="3886347"/>
          </a:xfrm>
        </p:spPr>
        <p:txBody>
          <a:bodyPr>
            <a:normAutofit fontScale="77500" lnSpcReduction="20000"/>
          </a:bodyPr>
          <a:lstStyle/>
          <a:p>
            <a:r>
              <a:rPr lang="en-US" sz="3600" dirty="0">
                <a:solidFill>
                  <a:schemeClr val="accent1">
                    <a:lumMod val="20000"/>
                    <a:lumOff val="80000"/>
                  </a:schemeClr>
                </a:solidFill>
              </a:rPr>
              <a:t>Paula B Gordon, OC, OBC, MD, FRCPC, FSBI</a:t>
            </a:r>
          </a:p>
          <a:p>
            <a:r>
              <a:rPr lang="en-US" sz="3600" dirty="0">
                <a:solidFill>
                  <a:schemeClr val="accent1">
                    <a:lumMod val="20000"/>
                    <a:lumOff val="80000"/>
                  </a:schemeClr>
                </a:solidFill>
              </a:rPr>
              <a:t>Clinical Professor, University of British Columbia</a:t>
            </a:r>
          </a:p>
          <a:p>
            <a:endParaRPr lang="en-US" sz="3600" dirty="0">
              <a:solidFill>
                <a:schemeClr val="accent1">
                  <a:lumMod val="20000"/>
                  <a:lumOff val="80000"/>
                </a:schemeClr>
              </a:solidFill>
            </a:endParaRPr>
          </a:p>
          <a:p>
            <a:r>
              <a:rPr lang="en-US" sz="3600" dirty="0">
                <a:solidFill>
                  <a:schemeClr val="accent1">
                    <a:lumMod val="20000"/>
                    <a:lumOff val="80000"/>
                  </a:schemeClr>
                </a:solidFill>
              </a:rPr>
              <a:t>Volunteer Advisor: Dense breasts Canada</a:t>
            </a:r>
          </a:p>
          <a:p>
            <a:endParaRPr lang="en-US" sz="2800" dirty="0">
              <a:solidFill>
                <a:schemeClr val="accent1">
                  <a:lumMod val="20000"/>
                  <a:lumOff val="80000"/>
                </a:schemeClr>
              </a:solidFill>
            </a:endParaRPr>
          </a:p>
          <a:p>
            <a:endParaRPr lang="en-US" sz="2800" dirty="0">
              <a:solidFill>
                <a:schemeClr val="accent1">
                  <a:lumMod val="20000"/>
                  <a:lumOff val="80000"/>
                </a:schemeClr>
              </a:solidFill>
            </a:endParaRPr>
          </a:p>
          <a:p>
            <a:r>
              <a:rPr lang="en-US" dirty="0">
                <a:solidFill>
                  <a:schemeClr val="accent1">
                    <a:lumMod val="20000"/>
                    <a:lumOff val="80000"/>
                  </a:schemeClr>
                </a:solidFill>
              </a:rPr>
              <a:t>								</a:t>
            </a:r>
            <a:endParaRPr lang="en-CA" dirty="0">
              <a:solidFill>
                <a:schemeClr val="accent1">
                  <a:lumMod val="20000"/>
                  <a:lumOff val="80000"/>
                </a:schemeClr>
              </a:solidFill>
            </a:endParaRPr>
          </a:p>
        </p:txBody>
      </p:sp>
      <p:sp>
        <p:nvSpPr>
          <p:cNvPr id="5" name="Title 1">
            <a:extLst>
              <a:ext uri="{FF2B5EF4-FFF2-40B4-BE49-F238E27FC236}">
                <a16:creationId xmlns:a16="http://schemas.microsoft.com/office/drawing/2014/main" id="{84A40C0C-ACD7-382D-9F7E-B8B6848B853A}"/>
              </a:ext>
            </a:extLst>
          </p:cNvPr>
          <p:cNvSpPr txBox="1">
            <a:spLocks noGrp="1"/>
          </p:cNvSpPr>
          <p:nvPr>
            <p:ph type="ctrTitle"/>
          </p:nvPr>
        </p:nvSpPr>
        <p:spPr bwMode="gray">
          <a:xfrm>
            <a:off x="1042414" y="334394"/>
            <a:ext cx="8824913" cy="2676525"/>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rPr>
              <a:t>The need for additional screening for women with dense breasts in Nova Scotia </a:t>
            </a:r>
            <a:endParaRPr lang="en-CA" dirty="0">
              <a:solidFill>
                <a:schemeClr val="bg1"/>
              </a:solidFill>
            </a:endParaRPr>
          </a:p>
        </p:txBody>
      </p:sp>
      <p:sp>
        <p:nvSpPr>
          <p:cNvPr id="4" name="TextBox 3">
            <a:extLst>
              <a:ext uri="{FF2B5EF4-FFF2-40B4-BE49-F238E27FC236}">
                <a16:creationId xmlns:a16="http://schemas.microsoft.com/office/drawing/2014/main" id="{CD2F9DEE-553B-229C-D631-A2038B5F88D8}"/>
              </a:ext>
            </a:extLst>
          </p:cNvPr>
          <p:cNvSpPr txBox="1"/>
          <p:nvPr/>
        </p:nvSpPr>
        <p:spPr>
          <a:xfrm>
            <a:off x="5776993" y="5937165"/>
            <a:ext cx="6098582" cy="369332"/>
          </a:xfrm>
          <a:prstGeom prst="rect">
            <a:avLst/>
          </a:prstGeom>
          <a:noFill/>
        </p:spPr>
        <p:txBody>
          <a:bodyPr wrap="square">
            <a:spAutoFit/>
          </a:bodyPr>
          <a:lstStyle/>
          <a:p>
            <a:pPr algn="r"/>
            <a:r>
              <a:rPr lang="en-US" sz="1800" dirty="0">
                <a:solidFill>
                  <a:schemeClr val="bg1"/>
                </a:solidFill>
              </a:rPr>
              <a:t>February 23, 2024 	</a:t>
            </a:r>
            <a:endParaRPr lang="en-US" dirty="0">
              <a:solidFill>
                <a:schemeClr val="bg1"/>
              </a:solidFill>
            </a:endParaRPr>
          </a:p>
        </p:txBody>
      </p:sp>
    </p:spTree>
    <p:extLst>
      <p:ext uri="{BB962C8B-B14F-4D97-AF65-F5344CB8AC3E}">
        <p14:creationId xmlns:p14="http://schemas.microsoft.com/office/powerpoint/2010/main" val="377256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3716-59EA-1783-C47F-7B174EC2A226}"/>
              </a:ext>
            </a:extLst>
          </p:cNvPr>
          <p:cNvSpPr>
            <a:spLocks noGrp="1"/>
          </p:cNvSpPr>
          <p:nvPr>
            <p:ph type="title"/>
          </p:nvPr>
        </p:nvSpPr>
        <p:spPr/>
        <p:txBody>
          <a:bodyPr/>
          <a:lstStyle/>
          <a:p>
            <a:r>
              <a:rPr lang="en-US" sz="3600" b="1" dirty="0">
                <a:solidFill>
                  <a:schemeClr val="bg1"/>
                </a:solidFill>
                <a:cs typeface="Helvetica" panose="020B0604020202020204" pitchFamily="34" charset="0"/>
              </a:rPr>
              <a:t>Dense breasts pose two risks: </a:t>
            </a:r>
            <a:endParaRPr lang="en-US" dirty="0">
              <a:solidFill>
                <a:schemeClr val="bg1"/>
              </a:solidFill>
            </a:endParaRPr>
          </a:p>
        </p:txBody>
      </p:sp>
      <p:sp>
        <p:nvSpPr>
          <p:cNvPr id="3" name="Content Placeholder 2">
            <a:extLst>
              <a:ext uri="{FF2B5EF4-FFF2-40B4-BE49-F238E27FC236}">
                <a16:creationId xmlns:a16="http://schemas.microsoft.com/office/drawing/2014/main" id="{012AA022-303B-1607-D3CA-4A7D0A56BE23}"/>
              </a:ext>
            </a:extLst>
          </p:cNvPr>
          <p:cNvSpPr>
            <a:spLocks noGrp="1"/>
          </p:cNvSpPr>
          <p:nvPr>
            <p:ph sz="half" idx="1"/>
          </p:nvPr>
        </p:nvSpPr>
        <p:spPr>
          <a:solidFill>
            <a:schemeClr val="accent1">
              <a:lumMod val="40000"/>
              <a:lumOff val="60000"/>
            </a:schemeClr>
          </a:solidFill>
        </p:spPr>
        <p:txBody>
          <a:bodyPr>
            <a:normAutofit fontScale="77500" lnSpcReduction="20000"/>
          </a:bodyPr>
          <a:lstStyle/>
          <a:p>
            <a:pPr marL="0" indent="0" algn="ctr">
              <a:buNone/>
            </a:pPr>
            <a:r>
              <a:rPr lang="en-CA" sz="3100" b="1" dirty="0">
                <a:latin typeface="Helvetica" panose="020B0604020202020204" pitchFamily="34" charset="0"/>
                <a:ea typeface="Times New Roman" panose="02020603050405020304" pitchFamily="18" charset="0"/>
                <a:cs typeface="Helvetica" panose="020B0604020202020204" pitchFamily="34" charset="0"/>
              </a:rPr>
              <a:t>Dense tissue increases the risk of getting breast cancer.</a:t>
            </a:r>
          </a:p>
          <a:p>
            <a:pPr algn="ctr"/>
            <a:endParaRPr lang="en-CA" sz="2800" dirty="0">
              <a:latin typeface="Helvetica" panose="020B0604020202020204" pitchFamily="34" charset="0"/>
              <a:cs typeface="Helvetica" panose="020B0604020202020204" pitchFamily="34" charset="0"/>
            </a:endParaRPr>
          </a:p>
          <a:p>
            <a:pPr marL="0" indent="0" algn="ctr">
              <a:buNone/>
            </a:pPr>
            <a:r>
              <a:rPr lang="en-US" sz="3400" dirty="0">
                <a:latin typeface="Helvetica" panose="020B0604020202020204" pitchFamily="34" charset="0"/>
                <a:cs typeface="Helvetica" panose="020B0604020202020204" pitchFamily="34" charset="0"/>
              </a:rPr>
              <a:t>Women in category D have 4-6x higher risk of breast cancer than women in category A</a:t>
            </a:r>
            <a:endParaRPr lang="en-CA" sz="3400"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4" name="Content Placeholder 3">
            <a:extLst>
              <a:ext uri="{FF2B5EF4-FFF2-40B4-BE49-F238E27FC236}">
                <a16:creationId xmlns:a16="http://schemas.microsoft.com/office/drawing/2014/main" id="{80175BA8-BD11-03C4-66C1-1930F4531611}"/>
              </a:ext>
            </a:extLst>
          </p:cNvPr>
          <p:cNvSpPr>
            <a:spLocks noGrp="1"/>
          </p:cNvSpPr>
          <p:nvPr>
            <p:ph sz="half" idx="2"/>
          </p:nvPr>
        </p:nvSpPr>
        <p:spPr>
          <a:xfrm>
            <a:off x="6208712" y="2603500"/>
            <a:ext cx="4989171" cy="3416300"/>
          </a:xfrm>
          <a:solidFill>
            <a:schemeClr val="accent1">
              <a:lumMod val="40000"/>
              <a:lumOff val="60000"/>
            </a:schemeClr>
          </a:solidFill>
        </p:spPr>
        <p:txBody>
          <a:bodyPr>
            <a:normAutofit fontScale="77500" lnSpcReduction="20000"/>
          </a:bodyPr>
          <a:lstStyle/>
          <a:p>
            <a:pPr marL="0" indent="0" algn="ctr">
              <a:buNone/>
            </a:pPr>
            <a:r>
              <a:rPr lang="en-CA" sz="3100" b="1" dirty="0">
                <a:latin typeface="Helvetica" panose="020B0604020202020204" pitchFamily="34" charset="0"/>
                <a:ea typeface="Times New Roman" panose="02020603050405020304" pitchFamily="18" charset="0"/>
                <a:cs typeface="Helvetica" panose="020B0604020202020204" pitchFamily="34" charset="0"/>
              </a:rPr>
              <a:t>Dense tissue increases the risk of  breast cancer being missed.</a:t>
            </a:r>
          </a:p>
          <a:p>
            <a:pPr marL="457200" marR="5080" lvl="1" indent="0" algn="ctr">
              <a:spcBef>
                <a:spcPts val="1000"/>
              </a:spcBef>
              <a:buClr>
                <a:schemeClr val="bg1"/>
              </a:buClr>
              <a:buSzPct val="80000"/>
              <a:buNone/>
              <a:tabLst>
                <a:tab pos="289560" algn="l"/>
              </a:tabLst>
            </a:pPr>
            <a:r>
              <a:rPr lang="en-US" sz="3400" dirty="0">
                <a:latin typeface="Helvetica" panose="020B0604020202020204" pitchFamily="34" charset="0"/>
                <a:cs typeface="Helvetica" panose="020B0604020202020204" pitchFamily="34" charset="0"/>
              </a:rPr>
              <a:t>Dense tissue and cancer both appear white on a mammogram, so cancers can be hidden</a:t>
            </a:r>
          </a:p>
          <a:p>
            <a:pPr marL="457200" marR="5080" lvl="1" indent="0" algn="ctr">
              <a:spcBef>
                <a:spcPts val="1000"/>
              </a:spcBef>
              <a:buClr>
                <a:schemeClr val="bg1"/>
              </a:buClr>
              <a:buSzPct val="80000"/>
              <a:buNone/>
              <a:tabLst>
                <a:tab pos="289560" algn="l"/>
              </a:tabLst>
            </a:pPr>
            <a:r>
              <a:rPr lang="en-US" sz="3400" dirty="0">
                <a:latin typeface="Helvetica" panose="020B0604020202020204" pitchFamily="34" charset="0"/>
                <a:cs typeface="Helvetica" panose="020B0604020202020204" pitchFamily="34" charset="0"/>
              </a:rPr>
              <a:t>Higher risk of an interval cancer (cancer discovered between screenings)</a:t>
            </a:r>
          </a:p>
          <a:p>
            <a:endParaRPr lang="en-US" dirty="0"/>
          </a:p>
        </p:txBody>
      </p:sp>
    </p:spTree>
    <p:extLst>
      <p:ext uri="{BB962C8B-B14F-4D97-AF65-F5344CB8AC3E}">
        <p14:creationId xmlns:p14="http://schemas.microsoft.com/office/powerpoint/2010/main" val="259448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FF49-2A9E-03E4-4FAE-BBE5D2E0B3FF}"/>
              </a:ext>
            </a:extLst>
          </p:cNvPr>
          <p:cNvSpPr txBox="1">
            <a:spLocks/>
          </p:cNvSpPr>
          <p:nvPr/>
        </p:nvSpPr>
        <p:spPr>
          <a:xfrm>
            <a:off x="1981200" y="803564"/>
            <a:ext cx="8229600" cy="10252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Reducing interval cancers </a:t>
            </a:r>
          </a:p>
          <a:p>
            <a:r>
              <a:rPr lang="en-US" sz="3600" b="1" dirty="0">
                <a:solidFill>
                  <a:schemeClr val="bg1"/>
                </a:solidFill>
              </a:rPr>
              <a:t>can save lives </a:t>
            </a:r>
            <a:endParaRPr lang="en-US" sz="3600" dirty="0">
              <a:solidFill>
                <a:schemeClr val="bg1"/>
              </a:solidFill>
            </a:endParaRPr>
          </a:p>
        </p:txBody>
      </p:sp>
      <p:sp>
        <p:nvSpPr>
          <p:cNvPr id="5" name="TextBox 4">
            <a:extLst>
              <a:ext uri="{FF2B5EF4-FFF2-40B4-BE49-F238E27FC236}">
                <a16:creationId xmlns:a16="http://schemas.microsoft.com/office/drawing/2014/main" id="{F3417A78-53B9-114C-2AA1-6C5F69D67E9B}"/>
              </a:ext>
            </a:extLst>
          </p:cNvPr>
          <p:cNvSpPr txBox="1"/>
          <p:nvPr/>
        </p:nvSpPr>
        <p:spPr>
          <a:xfrm>
            <a:off x="637309" y="1417639"/>
            <a:ext cx="10538691" cy="4924425"/>
          </a:xfrm>
          <a:prstGeom prst="rect">
            <a:avLst/>
          </a:prstGeom>
          <a:noFill/>
        </p:spPr>
        <p:txBody>
          <a:bodyPr wrap="square">
            <a:spAutoFit/>
          </a:bodyPr>
          <a:lstStyle/>
          <a:p>
            <a:pPr marL="1200150" marR="5080" lvl="2" indent="-285750">
              <a:spcBef>
                <a:spcPts val="1000"/>
              </a:spcBef>
              <a:buClr>
                <a:schemeClr val="accent1"/>
              </a:buClr>
              <a:buSzPct val="80000"/>
              <a:buFont typeface="Wingdings 3" charset="2"/>
              <a:buChar char=""/>
              <a:tabLst>
                <a:tab pos="289560" algn="l"/>
              </a:tabLst>
            </a:pPr>
            <a:endParaRPr lang="en-CA" sz="2400" dirty="0">
              <a:latin typeface="Helvetica" panose="020B0604020202020204" pitchFamily="34" charset="0"/>
              <a:ea typeface="Times New Roman" panose="02020603050405020304" pitchFamily="18" charset="0"/>
              <a:cs typeface="Helvetica" panose="020B0604020202020204" pitchFamily="34" charset="0"/>
            </a:endParaRPr>
          </a:p>
          <a:p>
            <a:pPr marL="1200150" marR="5080" lvl="2" indent="-285750">
              <a:spcBef>
                <a:spcPts val="1000"/>
              </a:spcBef>
              <a:buClr>
                <a:schemeClr val="accent1"/>
              </a:buClr>
              <a:buSzPct val="80000"/>
              <a:buFont typeface="Wingdings 3" charset="2"/>
              <a:buChar char=""/>
              <a:tabLst>
                <a:tab pos="289560" algn="l"/>
              </a:tabLst>
            </a:pPr>
            <a:endParaRPr lang="en-CA" sz="2400" dirty="0">
              <a:latin typeface="Helvetica" panose="020B0604020202020204" pitchFamily="34" charset="0"/>
              <a:ea typeface="Times New Roman" panose="02020603050405020304" pitchFamily="18" charset="0"/>
              <a:cs typeface="Helvetica" panose="020B0604020202020204" pitchFamily="34" charset="0"/>
            </a:endParaRPr>
          </a:p>
          <a:p>
            <a:pPr marL="1200150" marR="5080" lvl="2" indent="-285750">
              <a:spcBef>
                <a:spcPts val="1000"/>
              </a:spcBef>
              <a:buClr>
                <a:schemeClr val="accent1"/>
              </a:buClr>
              <a:buSzPct val="80000"/>
              <a:buFont typeface="Wingdings 3" charset="2"/>
              <a:buChar char=""/>
              <a:tabLst>
                <a:tab pos="289560" algn="l"/>
              </a:tabLst>
            </a:pPr>
            <a:r>
              <a:rPr lang="en-CA" sz="2400" dirty="0">
                <a:latin typeface="Helvetica" panose="020B0604020202020204" pitchFamily="34" charset="0"/>
                <a:ea typeface="Times New Roman" panose="02020603050405020304" pitchFamily="18" charset="0"/>
                <a:cs typeface="Helvetica" panose="020B0604020202020204" pitchFamily="34" charset="0"/>
              </a:rPr>
              <a:t>Ca</a:t>
            </a:r>
            <a:r>
              <a:rPr lang="en-CA" sz="2400" dirty="0">
                <a:latin typeface="Helvetica" panose="020B0604020202020204" pitchFamily="34" charset="0"/>
                <a:ea typeface="Calibri" panose="020F0502020204030204" pitchFamily="34" charset="0"/>
                <a:cs typeface="Helvetica" panose="020B0604020202020204" pitchFamily="34" charset="0"/>
              </a:rPr>
              <a:t>ncer in women with dense breasts is often discovered when a woman feels a lump after a ‘normal’ mammogram.</a:t>
            </a:r>
            <a:r>
              <a:rPr lang="en-US" sz="2400" dirty="0">
                <a:latin typeface="Helvetica" panose="020B0604020202020204" pitchFamily="34" charset="0"/>
                <a:cs typeface="Helvetica" panose="020B0604020202020204" pitchFamily="34" charset="0"/>
              </a:rPr>
              <a:t> </a:t>
            </a:r>
          </a:p>
          <a:p>
            <a:pPr marL="1200150" marR="5080" lvl="2" indent="-285750">
              <a:spcBef>
                <a:spcPts val="1000"/>
              </a:spcBef>
              <a:buClr>
                <a:schemeClr val="accent1"/>
              </a:buClr>
              <a:buSzPct val="80000"/>
              <a:buFont typeface="Wingdings 3" charset="2"/>
              <a:buChar char=""/>
              <a:tabLst>
                <a:tab pos="289560" algn="l"/>
              </a:tabLst>
            </a:pPr>
            <a:r>
              <a:rPr lang="en-CA" sz="2400" dirty="0">
                <a:latin typeface="Helvetica" panose="020B0604020202020204" pitchFamily="34" charset="0"/>
                <a:ea typeface="Calibri" panose="020F0502020204030204" pitchFamily="34" charset="0"/>
                <a:cs typeface="Helvetica" panose="020B0604020202020204" pitchFamily="34" charset="0"/>
              </a:rPr>
              <a:t>These are called interval cancers. They are larger, </a:t>
            </a:r>
            <a:r>
              <a:rPr lang="en-CA" sz="2400" dirty="0">
                <a:latin typeface="Helvetica" panose="020B0604020202020204" pitchFamily="34" charset="0"/>
                <a:ea typeface="Times New Roman" panose="02020603050405020304" pitchFamily="18" charset="0"/>
                <a:cs typeface="Helvetica" panose="020B0604020202020204" pitchFamily="34" charset="0"/>
              </a:rPr>
              <a:t>more aggressive cancers, and later-stage. </a:t>
            </a:r>
          </a:p>
          <a:p>
            <a:pPr marL="1200150" marR="5080" lvl="2" indent="-285750">
              <a:spcBef>
                <a:spcPts val="1000"/>
              </a:spcBef>
              <a:buClr>
                <a:schemeClr val="accent1"/>
              </a:buClr>
              <a:buSzPct val="80000"/>
              <a:buFont typeface="Wingdings 3" charset="2"/>
              <a:buChar char=""/>
              <a:tabLst>
                <a:tab pos="289560" algn="l"/>
              </a:tabLst>
            </a:pPr>
            <a:r>
              <a:rPr lang="en-CA" sz="2400" dirty="0">
                <a:latin typeface="Helvetica" panose="020B0604020202020204" pitchFamily="34" charset="0"/>
                <a:ea typeface="Times New Roman" panose="02020603050405020304" pitchFamily="18" charset="0"/>
                <a:cs typeface="Helvetica" panose="020B0604020202020204" pitchFamily="34" charset="0"/>
              </a:rPr>
              <a:t>Women are more likely to need chemo, mastectomy and are more likely to die. </a:t>
            </a:r>
          </a:p>
          <a:p>
            <a:pPr marL="1200150" marR="5080" lvl="2" indent="-285750">
              <a:spcBef>
                <a:spcPts val="1000"/>
              </a:spcBef>
              <a:buClr>
                <a:schemeClr val="accent1"/>
              </a:buClr>
              <a:buSzPct val="80000"/>
              <a:buFont typeface="Wingdings 3" charset="2"/>
              <a:buChar char=""/>
              <a:tabLst>
                <a:tab pos="289560" algn="l"/>
              </a:tabLst>
            </a:pPr>
            <a:r>
              <a:rPr lang="en-CA" sz="2400" dirty="0">
                <a:latin typeface="Helvetica" panose="020B0604020202020204" pitchFamily="34" charset="0"/>
                <a:ea typeface="Calibri" panose="020F0502020204030204" pitchFamily="34" charset="0"/>
                <a:cs typeface="Helvetica" panose="020B0604020202020204" pitchFamily="34" charset="0"/>
              </a:rPr>
              <a:t>Dense breasts </a:t>
            </a:r>
            <a:r>
              <a:rPr lang="en-US" sz="2400" dirty="0">
                <a:latin typeface="Helvetica" panose="020B0604020202020204" pitchFamily="34" charset="0"/>
                <a:ea typeface="Calibri" panose="020F0502020204030204" pitchFamily="34" charset="0"/>
                <a:cs typeface="Helvetica" panose="020B0604020202020204" pitchFamily="34" charset="0"/>
              </a:rPr>
              <a:t>i</a:t>
            </a:r>
            <a:r>
              <a:rPr lang="en-US" sz="2400" dirty="0">
                <a:latin typeface="Helvetica" panose="020B0604020202020204" pitchFamily="34" charset="0"/>
                <a:cs typeface="Helvetica" panose="020B0604020202020204" pitchFamily="34" charset="0"/>
              </a:rPr>
              <a:t>ncrease the risk of interval cancers.</a:t>
            </a:r>
          </a:p>
          <a:p>
            <a:pPr marL="1200150" marR="5080" lvl="2" indent="-285750">
              <a:spcBef>
                <a:spcPts val="1000"/>
              </a:spcBef>
              <a:buClr>
                <a:schemeClr val="accent1"/>
              </a:buClr>
              <a:buSzPct val="80000"/>
              <a:buFont typeface="Wingdings 3" charset="2"/>
              <a:buChar char=""/>
              <a:tabLst>
                <a:tab pos="289560" algn="l"/>
              </a:tabLst>
            </a:pPr>
            <a:r>
              <a:rPr lang="en-CA" sz="2400" dirty="0">
                <a:latin typeface="Helvetica" panose="020B0604020202020204" pitchFamily="34" charset="0"/>
                <a:ea typeface="Times New Roman" panose="02020603050405020304" pitchFamily="18" charset="0"/>
                <a:cs typeface="Helvetica" panose="020B0604020202020204" pitchFamily="34" charset="0"/>
              </a:rPr>
              <a:t>Many more cancers could be detected early, and lives saved if women with dense breasts were offered supplemental screening. </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70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AF9F-0192-43FF-84E3-A0FE98EDA90F}"/>
              </a:ext>
            </a:extLst>
          </p:cNvPr>
          <p:cNvSpPr txBox="1">
            <a:spLocks/>
          </p:cNvSpPr>
          <p:nvPr/>
        </p:nvSpPr>
        <p:spPr>
          <a:xfrm>
            <a:off x="1981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endParaRPr lang="en-US" sz="3200" b="1" dirty="0">
              <a:solidFill>
                <a:schemeClr val="bg1"/>
              </a:solidFill>
            </a:endParaRPr>
          </a:p>
          <a:p>
            <a:pPr>
              <a:lnSpc>
                <a:spcPct val="90000"/>
              </a:lnSpc>
              <a:spcAft>
                <a:spcPts val="600"/>
              </a:spcAft>
            </a:pPr>
            <a:endParaRPr lang="en-US" sz="3200" b="1" dirty="0">
              <a:solidFill>
                <a:schemeClr val="bg1"/>
              </a:solidFill>
            </a:endParaRPr>
          </a:p>
          <a:p>
            <a:pPr algn="l">
              <a:lnSpc>
                <a:spcPct val="90000"/>
              </a:lnSpc>
              <a:spcAft>
                <a:spcPts val="600"/>
              </a:spcAft>
            </a:pPr>
            <a:r>
              <a:rPr lang="en-US" sz="3200" b="1" dirty="0">
                <a:solidFill>
                  <a:schemeClr val="bg1"/>
                </a:solidFill>
              </a:rPr>
              <a:t>Costs of treating advanced </a:t>
            </a:r>
          </a:p>
          <a:p>
            <a:pPr algn="l">
              <a:lnSpc>
                <a:spcPct val="90000"/>
              </a:lnSpc>
              <a:spcAft>
                <a:spcPts val="600"/>
              </a:spcAft>
            </a:pPr>
            <a:r>
              <a:rPr lang="en-US" sz="3200" b="1" dirty="0">
                <a:solidFill>
                  <a:schemeClr val="bg1"/>
                </a:solidFill>
              </a:rPr>
              <a:t>breast cancer in 2023</a:t>
            </a:r>
            <a:endParaRPr lang="en-US" sz="3200" dirty="0">
              <a:solidFill>
                <a:schemeClr val="bg1"/>
              </a:solidFill>
            </a:endParaRPr>
          </a:p>
        </p:txBody>
      </p:sp>
      <p:pic>
        <p:nvPicPr>
          <p:cNvPr id="5" name="Picture 4" descr="A diagram of a cost per treatment of breast cancer&#10;&#10;Description automatically generated">
            <a:extLst>
              <a:ext uri="{FF2B5EF4-FFF2-40B4-BE49-F238E27FC236}">
                <a16:creationId xmlns:a16="http://schemas.microsoft.com/office/drawing/2014/main" id="{2656601E-9205-54C2-D161-301091C6D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831" y="2321841"/>
            <a:ext cx="4923692" cy="4185480"/>
          </a:xfrm>
          <a:prstGeom prst="rect">
            <a:avLst/>
          </a:prstGeom>
          <a:noFill/>
        </p:spPr>
      </p:pic>
      <p:sp>
        <p:nvSpPr>
          <p:cNvPr id="6" name="TextBox 5">
            <a:extLst>
              <a:ext uri="{FF2B5EF4-FFF2-40B4-BE49-F238E27FC236}">
                <a16:creationId xmlns:a16="http://schemas.microsoft.com/office/drawing/2014/main" id="{AB71353D-8CD6-D4A8-46A2-6998297E295B}"/>
              </a:ext>
            </a:extLst>
          </p:cNvPr>
          <p:cNvSpPr txBox="1"/>
          <p:nvPr/>
        </p:nvSpPr>
        <p:spPr>
          <a:xfrm>
            <a:off x="-526645" y="2311474"/>
            <a:ext cx="6622645" cy="3811300"/>
          </a:xfrm>
          <a:prstGeom prst="rect">
            <a:avLst/>
          </a:prstGeom>
          <a:noFill/>
        </p:spPr>
        <p:txBody>
          <a:bodyPr wrap="square">
            <a:spAutoFit/>
          </a:bodyPr>
          <a:lstStyle/>
          <a:p>
            <a:pPr marL="1200150" marR="5080" lvl="2" indent="-285750">
              <a:spcBef>
                <a:spcPts val="1000"/>
              </a:spcBef>
              <a:buClr>
                <a:schemeClr val="accent1"/>
              </a:buClr>
              <a:buSzPct val="80000"/>
              <a:buFont typeface="Wingdings 3" charset="2"/>
              <a:buChar char=""/>
              <a:tabLst>
                <a:tab pos="289560" algn="l"/>
              </a:tabLst>
            </a:pPr>
            <a:endParaRPr lang="en-US" sz="2000" kern="100" dirty="0">
              <a:latin typeface="Helvetica" panose="020B0604020202020204" pitchFamily="34" charset="0"/>
              <a:ea typeface="Calibri" panose="020F0502020204030204" pitchFamily="34" charset="0"/>
              <a:cs typeface="Helvetica" panose="020B0604020202020204" pitchFamily="34" charset="0"/>
            </a:endParaRPr>
          </a:p>
          <a:p>
            <a:pPr marL="1200150" marR="5080" lvl="2" indent="-285750">
              <a:spcBef>
                <a:spcPts val="1000"/>
              </a:spcBef>
              <a:buClr>
                <a:schemeClr val="accent1"/>
              </a:buClr>
              <a:buSzPct val="80000"/>
              <a:buFont typeface="Wingdings 3" charset="2"/>
              <a:buChar char=""/>
              <a:tabLst>
                <a:tab pos="289560" algn="l"/>
              </a:tabLst>
            </a:pPr>
            <a:r>
              <a:rPr lang="en-US" sz="2000" kern="100" dirty="0">
                <a:latin typeface="Helvetica" panose="020B0604020202020204" pitchFamily="34" charset="0"/>
                <a:ea typeface="Calibri" panose="020F0502020204030204" pitchFamily="34" charset="0"/>
                <a:cs typeface="Helvetica" panose="020B0604020202020204" pitchFamily="34" charset="0"/>
              </a:rPr>
              <a:t>Women with dense breasts are at greater risk of a delayed and advanced diagnosis</a:t>
            </a:r>
          </a:p>
          <a:p>
            <a:pPr marL="1200150" marR="5080" lvl="2" indent="-285750">
              <a:spcBef>
                <a:spcPts val="1000"/>
              </a:spcBef>
              <a:buClr>
                <a:schemeClr val="accent1"/>
              </a:buClr>
              <a:buSzPct val="80000"/>
              <a:buFont typeface="Wingdings 3" charset="2"/>
              <a:buChar char=""/>
              <a:tabLst>
                <a:tab pos="289560" algn="l"/>
              </a:tabLst>
            </a:pPr>
            <a:r>
              <a:rPr lang="en-US" sz="2000" kern="100" dirty="0">
                <a:latin typeface="Helvetica" panose="020B0604020202020204" pitchFamily="34" charset="0"/>
                <a:ea typeface="Calibri" panose="020F0502020204030204" pitchFamily="34" charset="0"/>
                <a:cs typeface="Helvetica" panose="020B0604020202020204" pitchFamily="34" charset="0"/>
              </a:rPr>
              <a:t>Treatment for stage 1 cancer is $25,000-$56,000 </a:t>
            </a:r>
            <a:r>
              <a:rPr lang="en-US" sz="2000" b="1" kern="100" dirty="0">
                <a:latin typeface="Helvetica" panose="020B0604020202020204" pitchFamily="34" charset="0"/>
                <a:ea typeface="Calibri" panose="020F0502020204030204" pitchFamily="34" charset="0"/>
                <a:cs typeface="Helvetica" panose="020B0604020202020204" pitchFamily="34" charset="0"/>
              </a:rPr>
              <a:t>per patient </a:t>
            </a:r>
          </a:p>
          <a:p>
            <a:pPr marL="1200150" marR="5080" lvl="2" indent="-285750">
              <a:spcBef>
                <a:spcPts val="1000"/>
              </a:spcBef>
              <a:buClr>
                <a:schemeClr val="accent1"/>
              </a:buClr>
              <a:buSzPct val="80000"/>
              <a:buFont typeface="Wingdings 3" charset="2"/>
              <a:buChar char=""/>
              <a:tabLst>
                <a:tab pos="289560" algn="l"/>
              </a:tabLst>
            </a:pPr>
            <a:r>
              <a:rPr lang="en-US" sz="2000" kern="100" dirty="0">
                <a:latin typeface="Helvetica" panose="020B0604020202020204" pitchFamily="34" charset="0"/>
                <a:ea typeface="Calibri" panose="020F0502020204030204" pitchFamily="34" charset="0"/>
                <a:cs typeface="Helvetica" panose="020B0604020202020204" pitchFamily="34" charset="0"/>
              </a:rPr>
              <a:t>Treatment for stage 4 cancer is $193,000-$516,000 </a:t>
            </a:r>
            <a:r>
              <a:rPr lang="en-US" sz="2000" b="1" kern="100" dirty="0">
                <a:latin typeface="Helvetica" panose="020B0604020202020204" pitchFamily="34" charset="0"/>
                <a:ea typeface="Calibri" panose="020F0502020204030204" pitchFamily="34" charset="0"/>
                <a:cs typeface="Helvetica" panose="020B0604020202020204" pitchFamily="34" charset="0"/>
              </a:rPr>
              <a:t>per patient </a:t>
            </a:r>
          </a:p>
          <a:p>
            <a:pPr marL="1200150" marR="5080" lvl="2" indent="-285750">
              <a:spcBef>
                <a:spcPts val="1000"/>
              </a:spcBef>
              <a:buClr>
                <a:schemeClr val="accent1"/>
              </a:buClr>
              <a:buSzPct val="80000"/>
              <a:buFont typeface="Wingdings 3" charset="2"/>
              <a:buChar char=""/>
              <a:tabLst>
                <a:tab pos="289560" algn="l"/>
              </a:tabLst>
            </a:pPr>
            <a:r>
              <a:rPr lang="en-US" sz="2000" kern="100" dirty="0">
                <a:latin typeface="Helvetica" panose="020B0604020202020204" pitchFamily="34" charset="0"/>
                <a:ea typeface="Calibri" panose="020F0502020204030204" pitchFamily="34" charset="0"/>
                <a:cs typeface="Helvetica" panose="020B0604020202020204" pitchFamily="34" charset="0"/>
              </a:rPr>
              <a:t>~ 6% of women are considered stage 4 at time of diagnosis</a:t>
            </a:r>
          </a:p>
          <a:p>
            <a:pPr marL="1200150" marR="5080" lvl="2" indent="-285750">
              <a:spcBef>
                <a:spcPts val="1000"/>
              </a:spcBef>
              <a:buClr>
                <a:schemeClr val="accent1"/>
              </a:buClr>
              <a:buSzPct val="80000"/>
              <a:buFont typeface="Wingdings 3" charset="2"/>
              <a:buChar char=""/>
              <a:tabLst>
                <a:tab pos="289560" algn="l"/>
              </a:tabLst>
            </a:pPr>
            <a:r>
              <a:rPr lang="en-US" sz="2000" kern="100" dirty="0">
                <a:latin typeface="Helvetica" panose="020B0604020202020204" pitchFamily="34" charset="0"/>
                <a:ea typeface="Calibri" panose="020F0502020204030204" pitchFamily="34" charset="0"/>
                <a:cs typeface="Helvetica" panose="020B0604020202020204" pitchFamily="34" charset="0"/>
              </a:rPr>
              <a:t>Finding cancer early can save $</a:t>
            </a:r>
            <a:endParaRPr lang="en-CA" sz="2000" kern="100" dirty="0">
              <a:latin typeface="Helvetica" panose="020B0604020202020204" pitchFamily="34" charset="0"/>
              <a:ea typeface="Calibri" panose="020F050202020403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3DFCB014-4CFD-9C4E-C545-ED3074E8539D}"/>
              </a:ext>
            </a:extLst>
          </p:cNvPr>
          <p:cNvSpPr txBox="1"/>
          <p:nvPr/>
        </p:nvSpPr>
        <p:spPr>
          <a:xfrm>
            <a:off x="7638757" y="6507321"/>
            <a:ext cx="3599949" cy="246221"/>
          </a:xfrm>
          <a:prstGeom prst="rect">
            <a:avLst/>
          </a:prstGeom>
          <a:noFill/>
        </p:spPr>
        <p:txBody>
          <a:bodyPr wrap="square" rtlCol="0">
            <a:spAutoFit/>
          </a:bodyPr>
          <a:lstStyle/>
          <a:p>
            <a:r>
              <a:rPr lang="en-US" sz="1000" dirty="0"/>
              <a:t>Wilkinson, Seely, Rushton et al Current Oncology, 2023</a:t>
            </a:r>
            <a:endParaRPr lang="en-CA" sz="1000" dirty="0"/>
          </a:p>
        </p:txBody>
      </p:sp>
    </p:spTree>
    <p:extLst>
      <p:ext uri="{BB962C8B-B14F-4D97-AF65-F5344CB8AC3E}">
        <p14:creationId xmlns:p14="http://schemas.microsoft.com/office/powerpoint/2010/main" val="280698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B90D-3BF5-F369-D6EC-1F019335438A}"/>
              </a:ext>
            </a:extLst>
          </p:cNvPr>
          <p:cNvSpPr txBox="1">
            <a:spLocks/>
          </p:cNvSpPr>
          <p:nvPr/>
        </p:nvSpPr>
        <p:spPr>
          <a:xfrm>
            <a:off x="1981200" y="838056"/>
            <a:ext cx="8229600" cy="1858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b="1" dirty="0">
                <a:solidFill>
                  <a:schemeClr val="bg1"/>
                </a:solidFill>
                <a:latin typeface="Helvetica" panose="020B0604020202020204" pitchFamily="34" charset="0"/>
                <a:ea typeface="Calibri" panose="020F0502020204030204" pitchFamily="34" charset="0"/>
                <a:cs typeface="Helvetica" panose="020B0604020202020204" pitchFamily="34" charset="0"/>
              </a:rPr>
              <a:t>Evidence shows additional cancers can be found using breast ultrasound </a:t>
            </a:r>
            <a:endParaRPr lang="en-US" sz="3200" dirty="0">
              <a:solidFill>
                <a:schemeClr val="bg1"/>
              </a:solidFill>
            </a:endParaRPr>
          </a:p>
        </p:txBody>
      </p:sp>
      <p:sp>
        <p:nvSpPr>
          <p:cNvPr id="3" name="Content Placeholder 2">
            <a:extLst>
              <a:ext uri="{FF2B5EF4-FFF2-40B4-BE49-F238E27FC236}">
                <a16:creationId xmlns:a16="http://schemas.microsoft.com/office/drawing/2014/main" id="{630F6307-E6C1-E974-CDCE-DADEFF0E309F}"/>
              </a:ext>
            </a:extLst>
          </p:cNvPr>
          <p:cNvSpPr txBox="1">
            <a:spLocks/>
          </p:cNvSpPr>
          <p:nvPr/>
        </p:nvSpPr>
        <p:spPr>
          <a:xfrm>
            <a:off x="1837944" y="3840336"/>
            <a:ext cx="8382000" cy="395877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2400"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E4D21329-283B-C507-A593-55BC9BE81A2A}"/>
              </a:ext>
            </a:extLst>
          </p:cNvPr>
          <p:cNvSpPr txBox="1"/>
          <p:nvPr/>
        </p:nvSpPr>
        <p:spPr>
          <a:xfrm>
            <a:off x="548640" y="2438401"/>
            <a:ext cx="11085342" cy="4555093"/>
          </a:xfrm>
          <a:prstGeom prst="rect">
            <a:avLst/>
          </a:prstGeom>
          <a:noFill/>
        </p:spPr>
        <p:txBody>
          <a:bodyPr wrap="square">
            <a:spAutoFit/>
          </a:bodyPr>
          <a:lstStyle/>
          <a:p>
            <a:pPr marL="1200150" marR="5080" lvl="2" indent="-285750">
              <a:spcBef>
                <a:spcPts val="1000"/>
              </a:spcBef>
              <a:buClr>
                <a:schemeClr val="accent1"/>
              </a:buClr>
              <a:buSzPct val="80000"/>
              <a:buFont typeface="Wingdings 3" charset="2"/>
              <a:buChar char=""/>
              <a:tabLst>
                <a:tab pos="289560" algn="l"/>
              </a:tabLst>
            </a:pPr>
            <a:r>
              <a:rPr lang="en-CA" sz="2400" dirty="0">
                <a:latin typeface="Helvetica" panose="020B0604020202020204" pitchFamily="34" charset="0"/>
                <a:ea typeface="Calibri" panose="020F0502020204030204" pitchFamily="34" charset="0"/>
                <a:cs typeface="Helvetica" panose="020B0604020202020204" pitchFamily="34" charset="0"/>
              </a:rPr>
              <a:t>1995: ultrasound finds additional cancers missed on mammograms in dense breasts. Many studies have followed, all showing benefits of ultrasound.</a:t>
            </a:r>
          </a:p>
          <a:p>
            <a:pPr marL="1200150" marR="5080" lvl="2" indent="-285750">
              <a:spcBef>
                <a:spcPts val="1000"/>
              </a:spcBef>
              <a:buClr>
                <a:schemeClr val="accent1"/>
              </a:buClr>
              <a:buSzPct val="80000"/>
              <a:buFont typeface="Wingdings 3" charset="2"/>
              <a:buChar char=""/>
              <a:tabLst>
                <a:tab pos="289560" algn="l"/>
              </a:tabLst>
            </a:pPr>
            <a:r>
              <a:rPr lang="en-CA" sz="2400" dirty="0">
                <a:latin typeface="Helvetica" panose="020B0604020202020204" pitchFamily="34" charset="0"/>
                <a:ea typeface="Calibri" panose="020F0502020204030204" pitchFamily="34" charset="0"/>
                <a:cs typeface="Helvetica" panose="020B0604020202020204" pitchFamily="34" charset="0"/>
              </a:rPr>
              <a:t>J-START randomized controlled trial in Japan showing we can </a:t>
            </a:r>
            <a:r>
              <a:rPr lang="en-US" sz="2400" kern="100" dirty="0">
                <a:latin typeface="Helvetica" panose="020B0604020202020204" pitchFamily="34" charset="0"/>
                <a:ea typeface="Calibri" panose="020F0502020204030204" pitchFamily="34" charset="0"/>
                <a:cs typeface="Helvetica" panose="020B0604020202020204" pitchFamily="34" charset="0"/>
              </a:rPr>
              <a:t>find many of those cancers when they are small and prevent them from becoming interval cancers with </a:t>
            </a:r>
            <a:r>
              <a:rPr lang="en-CA" sz="2400" kern="100" dirty="0">
                <a:latin typeface="Helvetica" panose="020B0604020202020204" pitchFamily="34" charset="0"/>
                <a:ea typeface="Calibri" panose="020F0502020204030204" pitchFamily="34" charset="0"/>
                <a:cs typeface="Helvetica" panose="020B0604020202020204" pitchFamily="34" charset="0"/>
              </a:rPr>
              <a:t>supplemental screening. </a:t>
            </a:r>
          </a:p>
          <a:p>
            <a:pPr marL="1200150" marR="5080" lvl="2" indent="-285750">
              <a:spcBef>
                <a:spcPts val="1000"/>
              </a:spcBef>
              <a:buClr>
                <a:schemeClr val="accent1"/>
              </a:buClr>
              <a:buSzPct val="80000"/>
              <a:buFont typeface="Wingdings 3" charset="2"/>
              <a:buChar char=""/>
              <a:tabLst>
                <a:tab pos="289560" algn="l"/>
              </a:tabLst>
            </a:pPr>
            <a:r>
              <a:rPr lang="en-CA" sz="2400" kern="100" dirty="0">
                <a:latin typeface="Helvetica" panose="020B0604020202020204" pitchFamily="34" charset="0"/>
                <a:ea typeface="Calibri" panose="020F0502020204030204" pitchFamily="34" charset="0"/>
                <a:cs typeface="Helvetica" panose="020B0604020202020204" pitchFamily="34" charset="0"/>
              </a:rPr>
              <a:t>We can save lives. </a:t>
            </a:r>
          </a:p>
          <a:p>
            <a:pPr marL="1200150" marR="5080" lvl="2" indent="-285750">
              <a:spcBef>
                <a:spcPts val="1000"/>
              </a:spcBef>
              <a:buClr>
                <a:schemeClr val="accent1"/>
              </a:buClr>
              <a:buSzPct val="80000"/>
              <a:buFont typeface="Wingdings 3" charset="2"/>
              <a:buChar char=""/>
              <a:tabLst>
                <a:tab pos="289560" algn="l"/>
              </a:tabLst>
            </a:pPr>
            <a:endParaRPr lang="en-CA" dirty="0">
              <a:latin typeface="Helvetica" panose="020B0604020202020204" pitchFamily="34" charset="0"/>
              <a:ea typeface="Calibri" panose="020F0502020204030204" pitchFamily="34" charset="0"/>
              <a:cs typeface="Helvetica" panose="020B0604020202020204" pitchFamily="34" charset="0"/>
            </a:endParaRPr>
          </a:p>
          <a:p>
            <a:pPr marL="1200150" marR="5080" lvl="2" indent="-285750">
              <a:spcBef>
                <a:spcPts val="1000"/>
              </a:spcBef>
              <a:buClr>
                <a:schemeClr val="accent1"/>
              </a:buClr>
              <a:buSzPct val="80000"/>
              <a:buFont typeface="Wingdings 3" charset="2"/>
              <a:buChar char=""/>
              <a:tabLst>
                <a:tab pos="289560" algn="l"/>
              </a:tabLst>
            </a:pPr>
            <a:endParaRPr lang="en-CA" dirty="0">
              <a:latin typeface="Arial" panose="020B0604020202020204" pitchFamily="34" charset="0"/>
              <a:ea typeface="Calibri" panose="020F0502020204030204" pitchFamily="34" charset="0"/>
            </a:endParaRPr>
          </a:p>
          <a:p>
            <a:pPr marL="1200150" marR="5080" lvl="2" indent="-285750">
              <a:spcBef>
                <a:spcPts val="1000"/>
              </a:spcBef>
              <a:buClr>
                <a:schemeClr val="accent1"/>
              </a:buClr>
              <a:buSzPct val="80000"/>
              <a:buFont typeface="Wingdings 3" charset="2"/>
              <a:buChar char=""/>
              <a:tabLst>
                <a:tab pos="289560" algn="l"/>
              </a:tabLst>
            </a:pPr>
            <a:endParaRPr lang="en-US" dirty="0">
              <a:latin typeface="Helvetica" panose="020B0604020202020204" pitchFamily="34" charset="0"/>
              <a:cs typeface="Helvetica" panose="020B0604020202020204" pitchFamily="34" charset="0"/>
            </a:endParaRPr>
          </a:p>
          <a:p>
            <a:pPr marR="5080" lvl="2">
              <a:spcBef>
                <a:spcPts val="1000"/>
              </a:spcBef>
              <a:buClr>
                <a:schemeClr val="accent1"/>
              </a:buClr>
              <a:buSzPct val="80000"/>
              <a:tabLst>
                <a:tab pos="289560" algn="l"/>
              </a:tabLst>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5359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B43C-5BF8-6565-4E50-AE4A31839376}"/>
              </a:ext>
            </a:extLst>
          </p:cNvPr>
          <p:cNvSpPr txBox="1">
            <a:spLocks/>
          </p:cNvSpPr>
          <p:nvPr/>
        </p:nvSpPr>
        <p:spPr>
          <a:xfrm>
            <a:off x="1618488" y="152400"/>
            <a:ext cx="9201912" cy="1447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bg1"/>
              </a:solidFill>
            </a:endParaRPr>
          </a:p>
          <a:p>
            <a:pPr algn="l"/>
            <a:r>
              <a:rPr lang="en-US" sz="3200" b="1" dirty="0">
                <a:solidFill>
                  <a:schemeClr val="bg1"/>
                </a:solidFill>
              </a:rPr>
              <a:t>What are the barriers impacting </a:t>
            </a:r>
          </a:p>
          <a:p>
            <a:pPr algn="l"/>
            <a:r>
              <a:rPr lang="en-US" sz="3200" b="1" dirty="0">
                <a:solidFill>
                  <a:schemeClr val="bg1"/>
                </a:solidFill>
              </a:rPr>
              <a:t>supplemental screening? </a:t>
            </a:r>
            <a:endParaRPr lang="en-US" sz="3200" dirty="0">
              <a:solidFill>
                <a:schemeClr val="bg1"/>
              </a:solidFill>
            </a:endParaRPr>
          </a:p>
        </p:txBody>
      </p:sp>
      <p:sp>
        <p:nvSpPr>
          <p:cNvPr id="8" name="TextBox 7">
            <a:extLst>
              <a:ext uri="{FF2B5EF4-FFF2-40B4-BE49-F238E27FC236}">
                <a16:creationId xmlns:a16="http://schemas.microsoft.com/office/drawing/2014/main" id="{1018FA34-5D32-453D-4F9C-39F6E524F5F6}"/>
              </a:ext>
            </a:extLst>
          </p:cNvPr>
          <p:cNvSpPr txBox="1"/>
          <p:nvPr/>
        </p:nvSpPr>
        <p:spPr>
          <a:xfrm>
            <a:off x="324960" y="2667001"/>
            <a:ext cx="5442794" cy="3062377"/>
          </a:xfrm>
          <a:prstGeom prst="rect">
            <a:avLst/>
          </a:prstGeom>
          <a:solidFill>
            <a:schemeClr val="accent1">
              <a:lumMod val="40000"/>
              <a:lumOff val="60000"/>
            </a:schemeClr>
          </a:solidFill>
        </p:spPr>
        <p:txBody>
          <a:bodyPr wrap="square">
            <a:spAutoFit/>
          </a:bodyPr>
          <a:lstStyle/>
          <a:p>
            <a:pPr marL="914400" marR="5080" lvl="2" indent="0" algn="ctr" defTabSz="457200" rtl="0" eaLnBrk="1" fontAlgn="auto" latinLnBrk="0" hangingPunct="1">
              <a:lnSpc>
                <a:spcPct val="100000"/>
              </a:lnSpc>
              <a:spcBef>
                <a:spcPts val="1000"/>
              </a:spcBef>
              <a:spcAft>
                <a:spcPts val="0"/>
              </a:spcAft>
              <a:buClr>
                <a:srgbClr val="B31166"/>
              </a:buClr>
              <a:buSzPct val="80000"/>
              <a:buFontTx/>
              <a:buNone/>
              <a:tabLst>
                <a:tab pos="289560" algn="l"/>
              </a:tabLst>
              <a:defRPr/>
            </a:pPr>
            <a:r>
              <a:rPr lang="en-US" sz="2400" b="1" dirty="0">
                <a:latin typeface="Helvetica" pitchFamily="2" charset="0"/>
                <a:cs typeface="Helvetica" panose="020B0604020202020204" pitchFamily="34" charset="0"/>
              </a:rPr>
              <a:t>1. Shortage of trained </a:t>
            </a:r>
            <a:r>
              <a:rPr kumimoji="0" lang="en-US" sz="2400" b="1" i="0" u="none" strike="noStrike" kern="1200" cap="none" spc="0" normalizeH="0" baseline="0" noProof="0" dirty="0">
                <a:ln>
                  <a:noFill/>
                </a:ln>
                <a:solidFill>
                  <a:prstClr val="black"/>
                </a:solidFill>
                <a:effectLst/>
                <a:uLnTx/>
                <a:uFillTx/>
                <a:latin typeface="Helvetica" pitchFamily="2" charset="0"/>
                <a:cs typeface="Helvetica" panose="020B0604020202020204" pitchFamily="34" charset="0"/>
              </a:rPr>
              <a:t>ultrasound</a:t>
            </a:r>
          </a:p>
          <a:p>
            <a:pPr marR="5080" lvl="2" algn="ctr">
              <a:spcBef>
                <a:spcPts val="1000"/>
              </a:spcBef>
              <a:buClr>
                <a:schemeClr val="accent1"/>
              </a:buClr>
              <a:buSzPct val="80000"/>
              <a:tabLst>
                <a:tab pos="289560" algn="l"/>
              </a:tabLst>
            </a:pPr>
            <a:r>
              <a:rPr lang="en-US" sz="2400" b="1" dirty="0">
                <a:latin typeface="Helvetica" pitchFamily="2" charset="0"/>
                <a:cs typeface="Helvetica" panose="020B0604020202020204" pitchFamily="34" charset="0"/>
              </a:rPr>
              <a:t>technologists </a:t>
            </a:r>
          </a:p>
          <a:p>
            <a:pPr marR="5080" lvl="2">
              <a:spcBef>
                <a:spcPts val="1000"/>
              </a:spcBef>
              <a:buClr>
                <a:schemeClr val="accent1"/>
              </a:buClr>
              <a:buSzPct val="80000"/>
              <a:tabLst>
                <a:tab pos="289560" algn="l"/>
              </a:tabLst>
            </a:pPr>
            <a:r>
              <a:rPr lang="en-CA" sz="2400" kern="0" dirty="0">
                <a:latin typeface="Helvetica" pitchFamily="2" charset="0"/>
                <a:ea typeface="Times New Roman" panose="02020603050405020304" pitchFamily="18" charset="0"/>
              </a:rPr>
              <a:t>Need more incentives to enroll in ultrasound training programs</a:t>
            </a:r>
          </a:p>
          <a:p>
            <a:pPr marR="5080" lvl="2">
              <a:spcBef>
                <a:spcPts val="1000"/>
              </a:spcBef>
              <a:buClr>
                <a:schemeClr val="accent1"/>
              </a:buClr>
              <a:buSzPct val="80000"/>
              <a:tabLst>
                <a:tab pos="289560" algn="l"/>
              </a:tabLst>
            </a:pPr>
            <a:r>
              <a:rPr lang="en-CA" sz="2400" kern="0" dirty="0">
                <a:latin typeface="Helvetica" pitchFamily="2" charset="0"/>
                <a:ea typeface="Times New Roman" panose="02020603050405020304" pitchFamily="18" charset="0"/>
              </a:rPr>
              <a:t>Need competitive pay for techs, to retain them in the province </a:t>
            </a:r>
            <a:endParaRPr lang="en-US" sz="2400" dirty="0">
              <a:latin typeface="Helvetica" pitchFamily="2" charset="0"/>
              <a:cs typeface="Helvetica" panose="020B0604020202020204" pitchFamily="34" charset="0"/>
            </a:endParaRPr>
          </a:p>
        </p:txBody>
      </p:sp>
      <p:sp>
        <p:nvSpPr>
          <p:cNvPr id="12" name="TextBox 11">
            <a:extLst>
              <a:ext uri="{FF2B5EF4-FFF2-40B4-BE49-F238E27FC236}">
                <a16:creationId xmlns:a16="http://schemas.microsoft.com/office/drawing/2014/main" id="{456ED5E3-CB5B-EB97-886D-D3241B546ABB}"/>
              </a:ext>
            </a:extLst>
          </p:cNvPr>
          <p:cNvSpPr txBox="1"/>
          <p:nvPr/>
        </p:nvSpPr>
        <p:spPr>
          <a:xfrm>
            <a:off x="6571488" y="2667001"/>
            <a:ext cx="4549094" cy="4108817"/>
          </a:xfrm>
          <a:prstGeom prst="rect">
            <a:avLst/>
          </a:prstGeom>
          <a:solidFill>
            <a:schemeClr val="accent1">
              <a:lumMod val="40000"/>
              <a:lumOff val="60000"/>
            </a:schemeClr>
          </a:solidFill>
        </p:spPr>
        <p:txBody>
          <a:bodyPr wrap="square">
            <a:spAutoFit/>
          </a:bodyPr>
          <a:lstStyle/>
          <a:p>
            <a:pPr marR="5080" lvl="2">
              <a:spcBef>
                <a:spcPts val="1000"/>
              </a:spcBef>
              <a:buClr>
                <a:schemeClr val="accent1"/>
              </a:buClr>
              <a:buSzPct val="80000"/>
              <a:tabLst>
                <a:tab pos="289560" algn="l"/>
              </a:tabLst>
            </a:pPr>
            <a:r>
              <a:rPr lang="en-US" altLang="en-US" sz="2400" b="1" dirty="0">
                <a:latin typeface="Helvetica" panose="020B0604020202020204" pitchFamily="34" charset="0"/>
                <a:cs typeface="Helvetica" panose="020B0604020202020204" pitchFamily="34" charset="0"/>
              </a:rPr>
              <a:t>2. Concerns re false positives</a:t>
            </a:r>
          </a:p>
          <a:p>
            <a:pPr marR="5080" lvl="2">
              <a:spcBef>
                <a:spcPts val="1000"/>
              </a:spcBef>
              <a:buClr>
                <a:schemeClr val="accent1"/>
              </a:buClr>
              <a:buSzPct val="80000"/>
              <a:tabLst>
                <a:tab pos="289560" algn="l"/>
              </a:tabLst>
            </a:pPr>
            <a:endParaRPr lang="en-US" altLang="en-US" sz="2400" b="1" dirty="0">
              <a:latin typeface="Helvetica" panose="020B0604020202020204" pitchFamily="34" charset="0"/>
              <a:cs typeface="Helvetica" panose="020B0604020202020204" pitchFamily="34" charset="0"/>
            </a:endParaRPr>
          </a:p>
          <a:p>
            <a:pPr marR="5080" lvl="2">
              <a:spcBef>
                <a:spcPts val="1000"/>
              </a:spcBef>
              <a:buClr>
                <a:schemeClr val="accent1"/>
              </a:buClr>
              <a:buSzPct val="80000"/>
              <a:tabLst>
                <a:tab pos="289560" algn="l"/>
              </a:tabLst>
            </a:pPr>
            <a:r>
              <a:rPr lang="en-US" altLang="en-US" sz="2400" b="1" dirty="0">
                <a:latin typeface="Helvetica" panose="020B0604020202020204" pitchFamily="34" charset="0"/>
                <a:cs typeface="Helvetica" panose="020B0604020202020204" pitchFamily="34" charset="0"/>
              </a:rPr>
              <a:t>3. GPs/NPs are being told there is no evidence showing the mortality benefit from supplemental screening</a:t>
            </a:r>
          </a:p>
          <a:p>
            <a:pPr marR="5080" lvl="2">
              <a:spcBef>
                <a:spcPts val="1000"/>
              </a:spcBef>
              <a:buClr>
                <a:schemeClr val="accent1"/>
              </a:buClr>
              <a:buSzPct val="80000"/>
              <a:tabLst>
                <a:tab pos="289560" algn="l"/>
              </a:tabLst>
            </a:pPr>
            <a:endParaRPr lang="en-US" altLang="en-US"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3754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B99AB10-4A6E-F58B-E4CB-BD699C427DE8}"/>
              </a:ext>
            </a:extLst>
          </p:cNvPr>
          <p:cNvGraphicFramePr>
            <a:graphicFrameLocks noGrp="1"/>
          </p:cNvGraphicFramePr>
          <p:nvPr>
            <p:extLst>
              <p:ext uri="{D42A27DB-BD31-4B8C-83A1-F6EECF244321}">
                <p14:modId xmlns:p14="http://schemas.microsoft.com/office/powerpoint/2010/main" val="2815546707"/>
              </p:ext>
            </p:extLst>
          </p:nvPr>
        </p:nvGraphicFramePr>
        <p:xfrm>
          <a:off x="794657" y="182285"/>
          <a:ext cx="9448471" cy="6556140"/>
        </p:xfrm>
        <a:graphic>
          <a:graphicData uri="http://schemas.openxmlformats.org/drawingml/2006/table">
            <a:tbl>
              <a:tblPr firstRow="1" bandRow="1">
                <a:tableStyleId>{5C22544A-7EE6-4342-B048-85BDC9FD1C3A}</a:tableStyleId>
              </a:tblPr>
              <a:tblGrid>
                <a:gridCol w="4257936">
                  <a:extLst>
                    <a:ext uri="{9D8B030D-6E8A-4147-A177-3AD203B41FA5}">
                      <a16:colId xmlns:a16="http://schemas.microsoft.com/office/drawing/2014/main" val="3733057502"/>
                    </a:ext>
                  </a:extLst>
                </a:gridCol>
                <a:gridCol w="5190535">
                  <a:extLst>
                    <a:ext uri="{9D8B030D-6E8A-4147-A177-3AD203B41FA5}">
                      <a16:colId xmlns:a16="http://schemas.microsoft.com/office/drawing/2014/main" val="3388296649"/>
                    </a:ext>
                  </a:extLst>
                </a:gridCol>
              </a:tblGrid>
              <a:tr h="438799">
                <a:tc>
                  <a:txBody>
                    <a:bodyPr/>
                    <a:lstStyle/>
                    <a:p>
                      <a:r>
                        <a:rPr lang="en-US" dirty="0"/>
                        <a:t>Province </a:t>
                      </a:r>
                      <a:endParaRPr lang="en-CA" dirty="0"/>
                    </a:p>
                  </a:txBody>
                  <a:tcPr>
                    <a:solidFill>
                      <a:schemeClr val="accent6">
                        <a:lumMod val="50000"/>
                      </a:schemeClr>
                    </a:solidFill>
                  </a:tcPr>
                </a:tc>
                <a:tc>
                  <a:txBody>
                    <a:bodyPr/>
                    <a:lstStyle/>
                    <a:p>
                      <a:r>
                        <a:rPr lang="en-US" dirty="0"/>
                        <a:t>Supplemental Screening Practices </a:t>
                      </a:r>
                      <a:endParaRPr lang="en-CA" dirty="0"/>
                    </a:p>
                  </a:txBody>
                  <a:tcPr>
                    <a:solidFill>
                      <a:schemeClr val="accent6">
                        <a:lumMod val="50000"/>
                      </a:schemeClr>
                    </a:solidFill>
                  </a:tcPr>
                </a:tc>
                <a:extLst>
                  <a:ext uri="{0D108BD9-81ED-4DB2-BD59-A6C34878D82A}">
                    <a16:rowId xmlns:a16="http://schemas.microsoft.com/office/drawing/2014/main" val="1770558314"/>
                  </a:ext>
                </a:extLst>
              </a:tr>
              <a:tr h="4461121">
                <a:tc>
                  <a:txBody>
                    <a:bodyPr/>
                    <a:lstStyle/>
                    <a:p>
                      <a:r>
                        <a:rPr lang="en-US" sz="1400" b="1" dirty="0"/>
                        <a:t>Alberta </a:t>
                      </a:r>
                    </a:p>
                    <a:p>
                      <a:endParaRPr lang="en-US" sz="1400" b="1" dirty="0"/>
                    </a:p>
                    <a:p>
                      <a:endParaRPr lang="en-US" sz="1400" b="1" dirty="0"/>
                    </a:p>
                    <a:p>
                      <a:endParaRPr lang="en-US" sz="1400" b="1" dirty="0"/>
                    </a:p>
                    <a:p>
                      <a:r>
                        <a:rPr lang="en-US" sz="1400" b="1" dirty="0"/>
                        <a:t>British Columbia </a:t>
                      </a:r>
                    </a:p>
                    <a:p>
                      <a:endParaRPr lang="en-US" sz="1400" b="1" dirty="0"/>
                    </a:p>
                    <a:p>
                      <a:endParaRPr lang="en-US" sz="1400" b="1" dirty="0"/>
                    </a:p>
                    <a:p>
                      <a:endParaRPr lang="en-US" sz="1400" b="1" dirty="0"/>
                    </a:p>
                    <a:p>
                      <a:endParaRPr lang="en-US" sz="1400" b="1" dirty="0"/>
                    </a:p>
                    <a:p>
                      <a:r>
                        <a:rPr lang="en-US" sz="1400" b="1" dirty="0"/>
                        <a:t>Ontario </a:t>
                      </a:r>
                    </a:p>
                    <a:p>
                      <a:endParaRPr lang="en-US" sz="1400" b="1" dirty="0"/>
                    </a:p>
                    <a:p>
                      <a:endParaRPr lang="en-US" sz="1400" b="1" dirty="0"/>
                    </a:p>
                    <a:p>
                      <a:endParaRPr lang="en-US" sz="1400" b="1" dirty="0"/>
                    </a:p>
                    <a:p>
                      <a:endParaRPr lang="en-US" sz="1400" b="1" dirty="0"/>
                    </a:p>
                    <a:p>
                      <a:r>
                        <a:rPr lang="en-US" sz="1400" b="1" dirty="0"/>
                        <a:t>Quebec </a:t>
                      </a:r>
                    </a:p>
                    <a:p>
                      <a:endParaRPr lang="en-US" sz="1400" b="1" dirty="0"/>
                    </a:p>
                    <a:p>
                      <a:endParaRPr lang="en-US" sz="1400" b="1" dirty="0"/>
                    </a:p>
                    <a:p>
                      <a:endParaRPr lang="en-US" sz="1400" b="1" dirty="0"/>
                    </a:p>
                    <a:p>
                      <a:endParaRPr lang="en-US" sz="1400" b="1" dirty="0"/>
                    </a:p>
                    <a:p>
                      <a:r>
                        <a:rPr lang="en-CA" sz="1400" b="1" dirty="0"/>
                        <a:t>NWT</a:t>
                      </a:r>
                      <a:endParaRPr lang="en-US" sz="1400" b="1" dirty="0"/>
                    </a:p>
                  </a:txBody>
                  <a:tcPr>
                    <a:solidFill>
                      <a:schemeClr val="bg2"/>
                    </a:solidFill>
                  </a:tcPr>
                </a:tc>
                <a:tc>
                  <a:txBody>
                    <a:bodyPr/>
                    <a:lstStyle/>
                    <a:p>
                      <a:r>
                        <a:rPr lang="en-GB" sz="1400" b="1" kern="1200" dirty="0">
                          <a:solidFill>
                            <a:schemeClr val="dk1"/>
                          </a:solidFill>
                          <a:effectLst/>
                          <a:latin typeface="+mn-lt"/>
                          <a:ea typeface="+mn-ea"/>
                          <a:cs typeface="+mn-cs"/>
                        </a:rPr>
                        <a:t>AB: </a:t>
                      </a:r>
                      <a:r>
                        <a:rPr lang="en-GB" sz="1400" kern="1200" dirty="0">
                          <a:solidFill>
                            <a:schemeClr val="dk1"/>
                          </a:solidFill>
                          <a:effectLst/>
                          <a:latin typeface="+mn-lt"/>
                          <a:ea typeface="+mn-ea"/>
                          <a:cs typeface="+mn-cs"/>
                        </a:rPr>
                        <a:t>Ultrasound for Category C and D with a requisition. </a:t>
                      </a:r>
                      <a:r>
                        <a:rPr lang="en-GB" sz="1400" b="1" kern="1200" dirty="0">
                          <a:solidFill>
                            <a:schemeClr val="dk1"/>
                          </a:solidFill>
                          <a:effectLst/>
                          <a:latin typeface="+mn-lt"/>
                          <a:ea typeface="+mn-ea"/>
                          <a:cs typeface="+mn-cs"/>
                        </a:rPr>
                        <a:t> </a:t>
                      </a:r>
                      <a:r>
                        <a:rPr lang="en-GB" sz="1400" kern="1200" dirty="0">
                          <a:solidFill>
                            <a:schemeClr val="dk1"/>
                          </a:solidFill>
                          <a:effectLst/>
                          <a:latin typeface="+mn-lt"/>
                          <a:ea typeface="+mn-ea"/>
                          <a:cs typeface="+mn-cs"/>
                        </a:rPr>
                        <a:t>Screening program recommendation  2022 for supplemental screening for Category D. </a:t>
                      </a:r>
                    </a:p>
                    <a:p>
                      <a:endParaRPr lang="en-GB" sz="14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BC: </a:t>
                      </a:r>
                      <a:r>
                        <a:rPr lang="en-GB" sz="1400" kern="1200" dirty="0">
                          <a:solidFill>
                            <a:schemeClr val="dk1"/>
                          </a:solidFill>
                          <a:effectLst/>
                          <a:latin typeface="+mn-lt"/>
                          <a:ea typeface="+mn-ea"/>
                          <a:cs typeface="+mn-cs"/>
                        </a:rPr>
                        <a:t>Health Minister made statement in 2018.</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Ultrasound available for Categories C &amp; D with a requisition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ON: </a:t>
                      </a:r>
                      <a:r>
                        <a:rPr lang="en-GB" sz="1400" kern="1200" dirty="0">
                          <a:solidFill>
                            <a:schemeClr val="dk1"/>
                          </a:solidFill>
                          <a:effectLst/>
                          <a:latin typeface="+mn-lt"/>
                          <a:ea typeface="+mn-ea"/>
                          <a:cs typeface="+mn-cs"/>
                        </a:rPr>
                        <a:t>Ontario Health Recommendation Dec 2023 for supplemental screening for Category D. Implementation date not given. In interim, requisition needed for Category C and D.</a:t>
                      </a:r>
                    </a:p>
                    <a:p>
                      <a:endParaRPr lang="en-GB" sz="1400" b="1" kern="1200" dirty="0">
                        <a:solidFill>
                          <a:schemeClr val="dk1"/>
                        </a:solidFill>
                        <a:effectLst/>
                        <a:latin typeface="+mn-lt"/>
                        <a:ea typeface="+mn-ea"/>
                        <a:cs typeface="+mn-cs"/>
                      </a:endParaRPr>
                    </a:p>
                    <a:p>
                      <a:r>
                        <a:rPr lang="en-GB" sz="1400" b="1" kern="1200" dirty="0">
                          <a:solidFill>
                            <a:schemeClr val="dk1"/>
                          </a:solidFill>
                          <a:effectLst/>
                          <a:latin typeface="+mn-lt"/>
                          <a:ea typeface="+mn-ea"/>
                          <a:cs typeface="+mn-cs"/>
                        </a:rPr>
                        <a:t>QC: </a:t>
                      </a:r>
                      <a:r>
                        <a:rPr lang="en-GB" sz="1400" kern="1200" dirty="0">
                          <a:solidFill>
                            <a:schemeClr val="dk1"/>
                          </a:solidFill>
                          <a:effectLst/>
                          <a:latin typeface="+mn-lt"/>
                          <a:ea typeface="+mn-ea"/>
                          <a:cs typeface="+mn-cs"/>
                        </a:rPr>
                        <a:t>Ultrasound for Category C and D available with a requisition. </a:t>
                      </a:r>
                      <a:endParaRPr lang="en-CA"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Screening program recommendation for Cat D with family history</a:t>
                      </a:r>
                      <a:endParaRPr lang="en-GB" sz="1400" b="1" kern="1200" dirty="0">
                        <a:solidFill>
                          <a:schemeClr val="dk1"/>
                        </a:solidFill>
                        <a:effectLst/>
                        <a:latin typeface="+mn-lt"/>
                        <a:ea typeface="+mn-ea"/>
                        <a:cs typeface="+mn-cs"/>
                      </a:endParaRPr>
                    </a:p>
                    <a:p>
                      <a:endParaRPr lang="en-GB" sz="1400" b="1" kern="1200" dirty="0">
                        <a:solidFill>
                          <a:schemeClr val="dk1"/>
                        </a:solidFill>
                        <a:effectLst/>
                        <a:latin typeface="+mn-lt"/>
                        <a:ea typeface="+mn-ea"/>
                        <a:cs typeface="+mn-cs"/>
                      </a:endParaRPr>
                    </a:p>
                    <a:p>
                      <a:r>
                        <a:rPr lang="en-GB" sz="1400" b="1" kern="1200" dirty="0">
                          <a:solidFill>
                            <a:schemeClr val="dk1"/>
                          </a:solidFill>
                          <a:effectLst/>
                          <a:latin typeface="+mn-lt"/>
                          <a:ea typeface="+mn-ea"/>
                          <a:cs typeface="+mn-cs"/>
                        </a:rPr>
                        <a:t>NWT: </a:t>
                      </a:r>
                      <a:r>
                        <a:rPr lang="en-GB" sz="1400" b="0" kern="1200" dirty="0">
                          <a:solidFill>
                            <a:schemeClr val="dk1"/>
                          </a:solidFill>
                          <a:effectLst/>
                          <a:latin typeface="+mn-lt"/>
                          <a:ea typeface="+mn-ea"/>
                          <a:cs typeface="+mn-cs"/>
                        </a:rPr>
                        <a:t>Follow AB guidelines; </a:t>
                      </a:r>
                      <a:r>
                        <a:rPr lang="en-GB" sz="1400" kern="1200" dirty="0">
                          <a:solidFill>
                            <a:schemeClr val="dk1"/>
                          </a:solidFill>
                          <a:effectLst/>
                          <a:latin typeface="+mn-lt"/>
                          <a:ea typeface="+mn-ea"/>
                          <a:cs typeface="+mn-cs"/>
                        </a:rPr>
                        <a:t>can fly to AB for U/S</a:t>
                      </a:r>
                      <a:endParaRPr lang="en-CA" sz="1400" dirty="0"/>
                    </a:p>
                  </a:txBody>
                  <a:tcPr>
                    <a:solidFill>
                      <a:schemeClr val="accent5">
                        <a:lumMod val="20000"/>
                        <a:lumOff val="80000"/>
                      </a:schemeClr>
                    </a:solidFill>
                  </a:tcPr>
                </a:tc>
                <a:extLst>
                  <a:ext uri="{0D108BD9-81ED-4DB2-BD59-A6C34878D82A}">
                    <a16:rowId xmlns:a16="http://schemas.microsoft.com/office/drawing/2014/main" val="924403506"/>
                  </a:ext>
                </a:extLst>
              </a:tr>
              <a:tr h="414055">
                <a:tc>
                  <a:txBody>
                    <a:bodyPr/>
                    <a:lstStyle/>
                    <a:p>
                      <a:r>
                        <a:rPr lang="en-US" sz="1400" b="1" dirty="0"/>
                        <a:t>NB MB SK NL</a:t>
                      </a:r>
                      <a:endParaRPr lang="en-CA" sz="1400" b="1" dirty="0"/>
                    </a:p>
                  </a:txBody>
                  <a:tcPr>
                    <a:solidFill>
                      <a:schemeClr val="bg2"/>
                    </a:solidFill>
                  </a:tcPr>
                </a:tc>
                <a:tc>
                  <a:txBody>
                    <a:bodyPr/>
                    <a:lstStyle/>
                    <a:p>
                      <a:r>
                        <a:rPr lang="en-US" sz="1400" dirty="0"/>
                        <a:t>No policies for or against; Access will vary </a:t>
                      </a:r>
                      <a:endParaRPr lang="en-CA" sz="1400" dirty="0"/>
                    </a:p>
                  </a:txBody>
                  <a:tcPr>
                    <a:solidFill>
                      <a:schemeClr val="accent5">
                        <a:lumMod val="20000"/>
                        <a:lumOff val="80000"/>
                      </a:schemeClr>
                    </a:solidFill>
                  </a:tcPr>
                </a:tc>
                <a:extLst>
                  <a:ext uri="{0D108BD9-81ED-4DB2-BD59-A6C34878D82A}">
                    <a16:rowId xmlns:a16="http://schemas.microsoft.com/office/drawing/2014/main" val="1376231713"/>
                  </a:ext>
                </a:extLst>
              </a:tr>
              <a:tr h="414055">
                <a:tc>
                  <a:txBody>
                    <a:bodyPr/>
                    <a:lstStyle/>
                    <a:p>
                      <a:r>
                        <a:rPr lang="en-US" sz="1400" b="1" dirty="0"/>
                        <a:t>PEI </a:t>
                      </a:r>
                      <a:endParaRPr lang="en-CA" sz="1400" b="1" dirty="0"/>
                    </a:p>
                  </a:txBody>
                  <a:tcPr>
                    <a:solidFill>
                      <a:schemeClr val="bg2"/>
                    </a:solidFill>
                  </a:tcPr>
                </a:tc>
                <a:tc>
                  <a:txBody>
                    <a:bodyPr/>
                    <a:lstStyle/>
                    <a:p>
                      <a:r>
                        <a:rPr lang="en-US" sz="1400" dirty="0"/>
                        <a:t>Commitment by Premier for Category D </a:t>
                      </a:r>
                      <a:endParaRPr lang="en-CA" sz="1400" dirty="0"/>
                    </a:p>
                  </a:txBody>
                  <a:tcPr>
                    <a:solidFill>
                      <a:schemeClr val="accent5">
                        <a:lumMod val="20000"/>
                        <a:lumOff val="80000"/>
                      </a:schemeClr>
                    </a:solidFill>
                  </a:tcPr>
                </a:tc>
                <a:extLst>
                  <a:ext uri="{0D108BD9-81ED-4DB2-BD59-A6C34878D82A}">
                    <a16:rowId xmlns:a16="http://schemas.microsoft.com/office/drawing/2014/main" val="2689293663"/>
                  </a:ext>
                </a:extLst>
              </a:tr>
              <a:tr h="414055">
                <a:tc>
                  <a:txBody>
                    <a:bodyPr/>
                    <a:lstStyle/>
                    <a:p>
                      <a:r>
                        <a:rPr lang="en-US" sz="1400" b="1" dirty="0"/>
                        <a:t>YT </a:t>
                      </a:r>
                      <a:endParaRPr lang="en-CA" sz="1400" b="1" dirty="0"/>
                    </a:p>
                  </a:txBody>
                  <a:tcPr>
                    <a:solidFill>
                      <a:schemeClr val="bg2"/>
                    </a:solidFill>
                  </a:tcPr>
                </a:tc>
                <a:tc>
                  <a:txBody>
                    <a:bodyPr/>
                    <a:lstStyle/>
                    <a:p>
                      <a:r>
                        <a:rPr lang="en-US" sz="1400" dirty="0"/>
                        <a:t>Not available </a:t>
                      </a:r>
                      <a:endParaRPr lang="en-CA" sz="1400" dirty="0"/>
                    </a:p>
                  </a:txBody>
                  <a:tcPr>
                    <a:solidFill>
                      <a:schemeClr val="accent5">
                        <a:lumMod val="20000"/>
                        <a:lumOff val="80000"/>
                      </a:schemeClr>
                    </a:solidFill>
                  </a:tcPr>
                </a:tc>
                <a:extLst>
                  <a:ext uri="{0D108BD9-81ED-4DB2-BD59-A6C34878D82A}">
                    <a16:rowId xmlns:a16="http://schemas.microsoft.com/office/drawing/2014/main" val="553376931"/>
                  </a:ext>
                </a:extLst>
              </a:tr>
              <a:tr h="414055">
                <a:tc>
                  <a:txBody>
                    <a:bodyPr/>
                    <a:lstStyle/>
                    <a:p>
                      <a:r>
                        <a:rPr lang="en-US" sz="1400" b="1" dirty="0"/>
                        <a:t>NS </a:t>
                      </a:r>
                      <a:endParaRPr lang="en-CA" sz="1400" b="1" dirty="0"/>
                    </a:p>
                  </a:txBody>
                  <a:tcPr>
                    <a:solidFill>
                      <a:schemeClr val="bg2"/>
                    </a:solidFill>
                  </a:tcPr>
                </a:tc>
                <a:tc>
                  <a:txBody>
                    <a:bodyPr/>
                    <a:lstStyle/>
                    <a:p>
                      <a:r>
                        <a:rPr lang="en-US" sz="1400" dirty="0"/>
                        <a:t>Denied </a:t>
                      </a:r>
                      <a:endParaRPr lang="en-CA" sz="1400" dirty="0"/>
                    </a:p>
                  </a:txBody>
                  <a:tcPr>
                    <a:solidFill>
                      <a:schemeClr val="accent5">
                        <a:lumMod val="20000"/>
                        <a:lumOff val="80000"/>
                      </a:schemeClr>
                    </a:solidFill>
                  </a:tcPr>
                </a:tc>
                <a:extLst>
                  <a:ext uri="{0D108BD9-81ED-4DB2-BD59-A6C34878D82A}">
                    <a16:rowId xmlns:a16="http://schemas.microsoft.com/office/drawing/2014/main" val="679892182"/>
                  </a:ext>
                </a:extLst>
              </a:tr>
            </a:tbl>
          </a:graphicData>
        </a:graphic>
      </p:graphicFrame>
    </p:spTree>
    <p:extLst>
      <p:ext uri="{BB962C8B-B14F-4D97-AF65-F5344CB8AC3E}">
        <p14:creationId xmlns:p14="http://schemas.microsoft.com/office/powerpoint/2010/main" val="110164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7AB4-1D60-BA8A-DF8A-7FDA10B708A2}"/>
              </a:ext>
            </a:extLst>
          </p:cNvPr>
          <p:cNvSpPr>
            <a:spLocks noGrp="1"/>
          </p:cNvSpPr>
          <p:nvPr>
            <p:ph type="title"/>
          </p:nvPr>
        </p:nvSpPr>
        <p:spPr/>
        <p:txBody>
          <a:bodyPr/>
          <a:lstStyle/>
          <a:p>
            <a:r>
              <a:rPr lang="en-US" sz="3200" b="1" dirty="0"/>
              <a:t>Takeaways </a:t>
            </a:r>
            <a:r>
              <a:rPr lang="en-US" dirty="0"/>
              <a:t> </a:t>
            </a:r>
            <a:endParaRPr lang="en-CA" dirty="0"/>
          </a:p>
        </p:txBody>
      </p:sp>
      <p:sp>
        <p:nvSpPr>
          <p:cNvPr id="4" name="TextBox 3">
            <a:extLst>
              <a:ext uri="{FF2B5EF4-FFF2-40B4-BE49-F238E27FC236}">
                <a16:creationId xmlns:a16="http://schemas.microsoft.com/office/drawing/2014/main" id="{EB36DC37-3ECC-7E31-4C43-8AA00F2E7DA0}"/>
              </a:ext>
            </a:extLst>
          </p:cNvPr>
          <p:cNvSpPr txBox="1"/>
          <p:nvPr/>
        </p:nvSpPr>
        <p:spPr>
          <a:xfrm>
            <a:off x="392848" y="2463040"/>
            <a:ext cx="11241134" cy="4980851"/>
          </a:xfrm>
          <a:prstGeom prst="rect">
            <a:avLst/>
          </a:prstGeom>
          <a:noFill/>
        </p:spPr>
        <p:txBody>
          <a:bodyPr wrap="square">
            <a:spAutoFit/>
          </a:bodyPr>
          <a:lstStyle/>
          <a:p>
            <a:pPr marL="1200150" marR="5080" lvl="2" indent="-285750">
              <a:spcBef>
                <a:spcPts val="1000"/>
              </a:spcBef>
              <a:buClr>
                <a:schemeClr val="accent1"/>
              </a:buClr>
              <a:buSzPct val="80000"/>
              <a:buFont typeface="Wingdings 3" charset="2"/>
              <a:buChar char=""/>
              <a:tabLst>
                <a:tab pos="289560" algn="l"/>
              </a:tabLst>
            </a:pPr>
            <a:r>
              <a:rPr lang="en-US" sz="2400" kern="100" dirty="0">
                <a:latin typeface="Helvetica" pitchFamily="2" charset="0"/>
                <a:ea typeface="Calibri" panose="020F0502020204030204" pitchFamily="34" charset="0"/>
                <a:cs typeface="Helvetica" panose="020B0604020202020204" pitchFamily="34" charset="0"/>
              </a:rPr>
              <a:t>One size does not fit all. </a:t>
            </a:r>
          </a:p>
          <a:p>
            <a:pPr marL="1200150" marR="5080" lvl="2" indent="-285750">
              <a:spcBef>
                <a:spcPts val="1000"/>
              </a:spcBef>
              <a:buClr>
                <a:schemeClr val="accent1"/>
              </a:buClr>
              <a:buSzPct val="80000"/>
              <a:buFont typeface="Wingdings 3" charset="2"/>
              <a:buChar char=""/>
              <a:tabLst>
                <a:tab pos="289560" algn="l"/>
              </a:tabLst>
            </a:pPr>
            <a:r>
              <a:rPr lang="en-US" sz="2400" kern="100" dirty="0">
                <a:latin typeface="Helvetica" pitchFamily="2" charset="0"/>
                <a:ea typeface="Calibri" panose="020F0502020204030204" pitchFamily="34" charset="0"/>
                <a:cs typeface="Helvetica" panose="020B0604020202020204" pitchFamily="34" charset="0"/>
              </a:rPr>
              <a:t>Women with dense breasts are at greater risk of a delayed and advanced diagnosis</a:t>
            </a:r>
            <a:r>
              <a:rPr lang="en-CA" sz="2400" dirty="0">
                <a:solidFill>
                  <a:srgbClr val="000000"/>
                </a:solidFill>
                <a:effectLst/>
                <a:latin typeface="Helvetica" pitchFamily="2" charset="0"/>
                <a:ea typeface="Calibri" panose="020F0502020204030204" pitchFamily="34" charset="0"/>
              </a:rPr>
              <a:t>, including larger tumours and cancer that has spread.</a:t>
            </a:r>
            <a:r>
              <a:rPr lang="en-US" sz="2400" kern="100" dirty="0">
                <a:latin typeface="Helvetica" pitchFamily="2" charset="0"/>
                <a:ea typeface="Calibri" panose="020F0502020204030204" pitchFamily="34" charset="0"/>
                <a:cs typeface="Helvetica" panose="020B0604020202020204" pitchFamily="34" charset="0"/>
              </a:rPr>
              <a:t> </a:t>
            </a:r>
          </a:p>
          <a:p>
            <a:pPr marL="1200150" marR="5080" lvl="2" indent="-285750">
              <a:spcBef>
                <a:spcPts val="1000"/>
              </a:spcBef>
              <a:buClr>
                <a:schemeClr val="accent1"/>
              </a:buClr>
              <a:buSzPct val="80000"/>
              <a:buFont typeface="Wingdings 3" charset="2"/>
              <a:buChar char=""/>
              <a:tabLst>
                <a:tab pos="289560" algn="l"/>
              </a:tabLst>
            </a:pPr>
            <a:r>
              <a:rPr lang="en-US" sz="2400" kern="100" dirty="0">
                <a:latin typeface="Helvetica" pitchFamily="2" charset="0"/>
                <a:ea typeface="Calibri" panose="020F0502020204030204" pitchFamily="34" charset="0"/>
                <a:cs typeface="Helvetica" panose="020B0604020202020204" pitchFamily="34" charset="0"/>
              </a:rPr>
              <a:t>All women deserve the opportunity for early diagnosis, and women with dense breasts are discriminated against if they are only offered mammograms; they need additional screening. </a:t>
            </a:r>
          </a:p>
          <a:p>
            <a:pPr marL="1200150" marR="5080" lvl="2" indent="-285750">
              <a:spcBef>
                <a:spcPts val="1000"/>
              </a:spcBef>
              <a:buClr>
                <a:schemeClr val="accent1"/>
              </a:buClr>
              <a:buSzPct val="80000"/>
              <a:buFont typeface="Wingdings 3" charset="2"/>
              <a:buChar char=""/>
              <a:tabLst>
                <a:tab pos="289560" algn="l"/>
              </a:tabLst>
            </a:pPr>
            <a:r>
              <a:rPr lang="en-US" sz="2400" kern="100" dirty="0">
                <a:latin typeface="Helvetica" pitchFamily="2" charset="0"/>
                <a:ea typeface="Calibri" panose="020F0502020204030204" pitchFamily="34" charset="0"/>
                <a:cs typeface="Helvetica" panose="020B0604020202020204" pitchFamily="34" charset="0"/>
              </a:rPr>
              <a:t>Treatment for stage 4 cancer is $193,000-$516,000 per patient </a:t>
            </a:r>
          </a:p>
          <a:p>
            <a:pPr marL="1200150" marR="5080" lvl="2" indent="-285750">
              <a:spcBef>
                <a:spcPts val="1000"/>
              </a:spcBef>
              <a:buClr>
                <a:schemeClr val="accent1"/>
              </a:buClr>
              <a:buSzPct val="80000"/>
              <a:buFont typeface="Wingdings 3" charset="2"/>
              <a:buChar char=""/>
              <a:tabLst>
                <a:tab pos="289560" algn="l"/>
              </a:tabLst>
            </a:pPr>
            <a:r>
              <a:rPr lang="en-CA" sz="2400" dirty="0">
                <a:solidFill>
                  <a:srgbClr val="000000"/>
                </a:solidFill>
                <a:effectLst/>
                <a:latin typeface="Helvetica" pitchFamily="2" charset="0"/>
                <a:ea typeface="Times New Roman" panose="02020603050405020304" pitchFamily="18" charset="0"/>
              </a:rPr>
              <a:t>Currently, Nova Scotia is the only province where supplemental screening is denied</a:t>
            </a:r>
            <a:r>
              <a:rPr lang="en-CA" sz="2400" dirty="0">
                <a:solidFill>
                  <a:srgbClr val="000000"/>
                </a:solidFill>
                <a:latin typeface="Helvetica" pitchFamily="2" charset="0"/>
                <a:ea typeface="Times New Roman" panose="02020603050405020304" pitchFamily="18" charset="0"/>
              </a:rPr>
              <a:t>, even with a requisition. </a:t>
            </a:r>
            <a:r>
              <a:rPr lang="en-CA" sz="2400" dirty="0">
                <a:solidFill>
                  <a:srgbClr val="000000"/>
                </a:solidFill>
                <a:effectLst/>
                <a:latin typeface="Helvetica" pitchFamily="2" charset="0"/>
                <a:ea typeface="Times New Roman" panose="02020603050405020304" pitchFamily="18" charset="0"/>
              </a:rPr>
              <a:t> </a:t>
            </a:r>
          </a:p>
          <a:p>
            <a:pPr marL="1200150" marR="5080" lvl="2" indent="-285750">
              <a:spcBef>
                <a:spcPts val="1000"/>
              </a:spcBef>
              <a:buClr>
                <a:schemeClr val="accent1"/>
              </a:buClr>
              <a:buSzPct val="80000"/>
              <a:buFont typeface="Wingdings 3" charset="2"/>
              <a:buChar char=""/>
              <a:tabLst>
                <a:tab pos="289560" algn="l"/>
              </a:tabLst>
            </a:pPr>
            <a:endParaRPr lang="en-US" sz="1800" b="1" kern="100" dirty="0">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67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14EAE9-9AA9-38D3-5299-9416C19ED6A0}"/>
              </a:ext>
            </a:extLst>
          </p:cNvPr>
          <p:cNvSpPr>
            <a:spLocks noGrp="1"/>
          </p:cNvSpPr>
          <p:nvPr>
            <p:ph type="title"/>
          </p:nvPr>
        </p:nvSpPr>
        <p:spPr/>
        <p:txBody>
          <a:bodyPr/>
          <a:lstStyle/>
          <a:p>
            <a:r>
              <a:rPr lang="en-US" sz="3200" b="1" dirty="0"/>
              <a:t>Recommendation</a:t>
            </a:r>
            <a:endParaRPr lang="en-CA" sz="3200" b="1" dirty="0"/>
          </a:p>
        </p:txBody>
      </p:sp>
      <p:sp>
        <p:nvSpPr>
          <p:cNvPr id="5" name="TextBox 4">
            <a:extLst>
              <a:ext uri="{FF2B5EF4-FFF2-40B4-BE49-F238E27FC236}">
                <a16:creationId xmlns:a16="http://schemas.microsoft.com/office/drawing/2014/main" id="{0E6AE539-D017-4E32-F6FE-0FF3F09F620C}"/>
              </a:ext>
            </a:extLst>
          </p:cNvPr>
          <p:cNvSpPr txBox="1"/>
          <p:nvPr/>
        </p:nvSpPr>
        <p:spPr>
          <a:xfrm>
            <a:off x="1182278" y="2426220"/>
            <a:ext cx="9827443" cy="3580467"/>
          </a:xfrm>
          <a:prstGeom prst="rect">
            <a:avLst/>
          </a:prstGeom>
          <a:noFill/>
        </p:spPr>
        <p:txBody>
          <a:bodyPr wrap="square">
            <a:spAutoFit/>
          </a:bodyPr>
          <a:lstStyle/>
          <a:p>
            <a:pPr marR="5080" lvl="2">
              <a:spcBef>
                <a:spcPts val="1000"/>
              </a:spcBef>
              <a:buClr>
                <a:schemeClr val="accent1"/>
              </a:buClr>
              <a:buSzPct val="80000"/>
              <a:tabLst>
                <a:tab pos="289560" algn="l"/>
              </a:tabLst>
            </a:pPr>
            <a:r>
              <a:rPr lang="en-US" sz="3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CA"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a:t>
            </a:r>
            <a:r>
              <a:rPr lang="en-CA" sz="3000" b="1" dirty="0">
                <a:latin typeface="Times New Roman" panose="02020603050405020304" pitchFamily="18" charset="0"/>
                <a:cs typeface="Times New Roman" panose="02020603050405020304" pitchFamily="18" charset="0"/>
              </a:rPr>
              <a:t>mprove early detection of breast cancer, reduce deaths, reduce suffering for women and those who care about them and save $ on treatment costs </a:t>
            </a:r>
            <a:endParaRPr lang="en-CA"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00150" marR="5080" lvl="2" indent="-285750">
              <a:spcBef>
                <a:spcPts val="1000"/>
              </a:spcBef>
              <a:buClr>
                <a:schemeClr val="accent1"/>
              </a:buClr>
              <a:buSzPct val="80000"/>
              <a:buFont typeface="Wingdings 3" charset="2"/>
              <a:buChar char=""/>
              <a:tabLst>
                <a:tab pos="289560" algn="l"/>
              </a:tabLst>
            </a:pP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 supplemental screening to women with Category C and D dense breasts so that they have a chance to find breast cancer early. </a:t>
            </a:r>
          </a:p>
          <a:p>
            <a:pPr marL="1200150" marR="5080" lvl="2" indent="-285750">
              <a:spcBef>
                <a:spcPts val="1000"/>
              </a:spcBef>
              <a:buClr>
                <a:schemeClr val="accent1"/>
              </a:buClr>
              <a:buSzPct val="80000"/>
              <a:buFont typeface="Wingdings 3" charset="2"/>
              <a:buChar char=""/>
              <a:tabLst>
                <a:tab pos="289560" algn="l"/>
              </a:tabLst>
            </a:pPr>
            <a:r>
              <a:rPr lang="en-CA"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CA"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ives depend on it.</a:t>
            </a:r>
            <a:endParaRPr lang="en-CA"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5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300C-571B-4540-EEEA-1BD614B185BD}"/>
              </a:ext>
            </a:extLst>
          </p:cNvPr>
          <p:cNvSpPr>
            <a:spLocks noGrp="1"/>
          </p:cNvSpPr>
          <p:nvPr>
            <p:ph type="title"/>
          </p:nvPr>
        </p:nvSpPr>
        <p:spPr/>
        <p:txBody>
          <a:bodyPr/>
          <a:lstStyle/>
          <a:p>
            <a:r>
              <a:rPr lang="en-US">
                <a:latin typeface="Abadi" panose="020B0604020104020204" pitchFamily="34" charset="0"/>
              </a:rPr>
              <a:t>Story from Patient </a:t>
            </a:r>
            <a:r>
              <a:rPr lang="en-US" dirty="0">
                <a:latin typeface="Abadi" panose="020B0604020104020204" pitchFamily="34" charset="0"/>
              </a:rPr>
              <a:t>Advocate: Elizabeth </a:t>
            </a:r>
            <a:r>
              <a:rPr lang="en-US" dirty="0" err="1">
                <a:latin typeface="Abadi" panose="020B0604020104020204" pitchFamily="34" charset="0"/>
              </a:rPr>
              <a:t>Shein</a:t>
            </a:r>
            <a:r>
              <a:rPr lang="en-US" dirty="0">
                <a:latin typeface="Abadi" panose="020B0604020104020204" pitchFamily="34" charset="0"/>
              </a:rPr>
              <a:t> </a:t>
            </a:r>
            <a:endParaRPr lang="en-CA" dirty="0">
              <a:latin typeface="Abadi" panose="020B0604020104020204" pitchFamily="34" charset="0"/>
            </a:endParaRPr>
          </a:p>
        </p:txBody>
      </p:sp>
      <p:pic>
        <p:nvPicPr>
          <p:cNvPr id="5" name="Content Placeholder 4">
            <a:extLst>
              <a:ext uri="{FF2B5EF4-FFF2-40B4-BE49-F238E27FC236}">
                <a16:creationId xmlns:a16="http://schemas.microsoft.com/office/drawing/2014/main" id="{38AFBA54-BA89-39A8-F515-8FEFB1BAAB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8500" y="2603500"/>
            <a:ext cx="2279312" cy="3416300"/>
          </a:xfrm>
        </p:spPr>
      </p:pic>
    </p:spTree>
    <p:extLst>
      <p:ext uri="{BB962C8B-B14F-4D97-AF65-F5344CB8AC3E}">
        <p14:creationId xmlns:p14="http://schemas.microsoft.com/office/powerpoint/2010/main" val="170149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DE99-645A-AC54-0CAD-81C8D7F60088}"/>
              </a:ext>
            </a:extLst>
          </p:cNvPr>
          <p:cNvSpPr>
            <a:spLocks noGrp="1"/>
          </p:cNvSpPr>
          <p:nvPr>
            <p:ph type="title"/>
          </p:nvPr>
        </p:nvSpPr>
        <p:spPr/>
        <p:txBody>
          <a:bodyPr anchor="ctr">
            <a:normAutofit fontScale="90000"/>
          </a:bodyPr>
          <a:lstStyle/>
          <a:p>
            <a:r>
              <a:rPr lang="en-US" b="1" dirty="0">
                <a:solidFill>
                  <a:schemeClr val="bg1"/>
                </a:solidFill>
              </a:rPr>
              <a:t>Breast cancer screening in Nova Scotia</a:t>
            </a:r>
            <a:endParaRPr lang="en-CA" b="1" dirty="0">
              <a:solidFill>
                <a:schemeClr val="bg1"/>
              </a:solidFill>
            </a:endParaRPr>
          </a:p>
        </p:txBody>
      </p:sp>
      <p:graphicFrame>
        <p:nvGraphicFramePr>
          <p:cNvPr id="5" name="Content Placeholder 2">
            <a:extLst>
              <a:ext uri="{FF2B5EF4-FFF2-40B4-BE49-F238E27FC236}">
                <a16:creationId xmlns:a16="http://schemas.microsoft.com/office/drawing/2014/main" id="{400D32A7-6AFB-5300-1F31-0D910C4A3780}"/>
              </a:ext>
            </a:extLst>
          </p:cNvPr>
          <p:cNvGraphicFramePr>
            <a:graphicFrameLocks noGrp="1"/>
          </p:cNvGraphicFramePr>
          <p:nvPr>
            <p:ph sz="half" idx="1"/>
            <p:extLst>
              <p:ext uri="{D42A27DB-BD31-4B8C-83A1-F6EECF244321}">
                <p14:modId xmlns:p14="http://schemas.microsoft.com/office/powerpoint/2010/main" val="1490867498"/>
              </p:ext>
            </p:extLst>
          </p:nvPr>
        </p:nvGraphicFramePr>
        <p:xfrm>
          <a:off x="1981200" y="2595418"/>
          <a:ext cx="8229600" cy="399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31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8C26-23B8-7CF1-4816-65E43D4C4428}"/>
              </a:ext>
            </a:extLst>
          </p:cNvPr>
          <p:cNvSpPr txBox="1">
            <a:spLocks/>
          </p:cNvSpPr>
          <p:nvPr/>
        </p:nvSpPr>
        <p:spPr>
          <a:xfrm>
            <a:off x="1981200" y="973668"/>
            <a:ext cx="8229600" cy="7789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Nova Scotia’s breast cancer screening policies</a:t>
            </a:r>
            <a:endParaRPr lang="en-US" sz="2800" dirty="0">
              <a:solidFill>
                <a:schemeClr val="bg1"/>
              </a:solidFill>
            </a:endParaRPr>
          </a:p>
        </p:txBody>
      </p:sp>
      <p:sp>
        <p:nvSpPr>
          <p:cNvPr id="3" name="Rectangle: Rounded Corners 2">
            <a:extLst>
              <a:ext uri="{FF2B5EF4-FFF2-40B4-BE49-F238E27FC236}">
                <a16:creationId xmlns:a16="http://schemas.microsoft.com/office/drawing/2014/main" id="{3F01B61E-6CA9-B39E-4ED3-EACD29F8407C}"/>
              </a:ext>
            </a:extLst>
          </p:cNvPr>
          <p:cNvSpPr/>
          <p:nvPr/>
        </p:nvSpPr>
        <p:spPr>
          <a:xfrm>
            <a:off x="2350650" y="2350653"/>
            <a:ext cx="3154222" cy="201814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Self-referral at age 40</a:t>
            </a:r>
            <a:endParaRPr lang="en-CA" sz="3000" b="1" dirty="0"/>
          </a:p>
        </p:txBody>
      </p:sp>
      <p:sp>
        <p:nvSpPr>
          <p:cNvPr id="4" name="Rectangle: Rounded Corners 3">
            <a:extLst>
              <a:ext uri="{FF2B5EF4-FFF2-40B4-BE49-F238E27FC236}">
                <a16:creationId xmlns:a16="http://schemas.microsoft.com/office/drawing/2014/main" id="{FE7E2624-7A5E-45EF-B43B-4E5DE3B65086}"/>
              </a:ext>
            </a:extLst>
          </p:cNvPr>
          <p:cNvSpPr/>
          <p:nvPr/>
        </p:nvSpPr>
        <p:spPr>
          <a:xfrm>
            <a:off x="6308436" y="2350654"/>
            <a:ext cx="3241964" cy="2018146"/>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Annual mammograms age 40-49 </a:t>
            </a:r>
          </a:p>
        </p:txBody>
      </p:sp>
      <p:sp>
        <p:nvSpPr>
          <p:cNvPr id="6" name="Rectangle: Rounded Corners 5">
            <a:extLst>
              <a:ext uri="{FF2B5EF4-FFF2-40B4-BE49-F238E27FC236}">
                <a16:creationId xmlns:a16="http://schemas.microsoft.com/office/drawing/2014/main" id="{B360F0C3-01BE-4E5F-0B5B-5C882A53AC13}"/>
              </a:ext>
            </a:extLst>
          </p:cNvPr>
          <p:cNvSpPr/>
          <p:nvPr/>
        </p:nvSpPr>
        <p:spPr>
          <a:xfrm>
            <a:off x="6308436" y="4470400"/>
            <a:ext cx="3241964" cy="165023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Self-referral after age 74 </a:t>
            </a:r>
          </a:p>
        </p:txBody>
      </p:sp>
      <p:sp>
        <p:nvSpPr>
          <p:cNvPr id="7" name="Rectangle: Rounded Corners 6">
            <a:extLst>
              <a:ext uri="{FF2B5EF4-FFF2-40B4-BE49-F238E27FC236}">
                <a16:creationId xmlns:a16="http://schemas.microsoft.com/office/drawing/2014/main" id="{579431B7-3AB2-EEE5-03BF-FDFD9EF14016}"/>
              </a:ext>
            </a:extLst>
          </p:cNvPr>
          <p:cNvSpPr/>
          <p:nvPr/>
        </p:nvSpPr>
        <p:spPr>
          <a:xfrm>
            <a:off x="2350651" y="4470400"/>
            <a:ext cx="3154222" cy="1650230"/>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Annual </a:t>
            </a:r>
          </a:p>
          <a:p>
            <a:pPr algn="ctr"/>
            <a:r>
              <a:rPr lang="en-US" sz="2400" b="1" dirty="0"/>
              <a:t>mammogram for Category D density  </a:t>
            </a:r>
            <a:endParaRPr lang="en-CA" sz="2400" b="1" dirty="0"/>
          </a:p>
        </p:txBody>
      </p:sp>
    </p:spTree>
    <p:extLst>
      <p:ext uri="{BB962C8B-B14F-4D97-AF65-F5344CB8AC3E}">
        <p14:creationId xmlns:p14="http://schemas.microsoft.com/office/powerpoint/2010/main" val="408711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2CF3-1888-55CA-EBF3-6D032906AF34}"/>
              </a:ext>
            </a:extLst>
          </p:cNvPr>
          <p:cNvSpPr>
            <a:spLocks noGrp="1"/>
          </p:cNvSpPr>
          <p:nvPr>
            <p:ph type="title"/>
          </p:nvPr>
        </p:nvSpPr>
        <p:spPr>
          <a:xfrm>
            <a:off x="1154954" y="858983"/>
            <a:ext cx="8761413" cy="1440872"/>
          </a:xfrm>
        </p:spPr>
        <p:txBody>
          <a:bodyPr/>
          <a:lstStyle/>
          <a:p>
            <a:r>
              <a:rPr lang="en-US" sz="2800" b="1" dirty="0">
                <a:solidFill>
                  <a:schemeClr val="bg1"/>
                </a:solidFill>
              </a:rPr>
              <a:t>Breast density notification </a:t>
            </a:r>
            <a:br>
              <a:rPr lang="en-US" sz="2800" b="1" dirty="0">
                <a:solidFill>
                  <a:schemeClr val="bg1"/>
                </a:solidFill>
              </a:rPr>
            </a:br>
            <a:r>
              <a:rPr lang="en-US" sz="2800" b="1" dirty="0">
                <a:solidFill>
                  <a:schemeClr val="bg1"/>
                </a:solidFill>
              </a:rPr>
              <a:t>(Press release October 2019)</a:t>
            </a:r>
            <a:br>
              <a:rPr lang="en-US" sz="3600" b="1" dirty="0">
                <a:solidFill>
                  <a:srgbClr val="92D050"/>
                </a:solidFill>
              </a:rPr>
            </a:br>
            <a:endParaRPr lang="en-CA" dirty="0"/>
          </a:p>
        </p:txBody>
      </p:sp>
      <p:pic>
        <p:nvPicPr>
          <p:cNvPr id="8" name="Picture 7">
            <a:extLst>
              <a:ext uri="{FF2B5EF4-FFF2-40B4-BE49-F238E27FC236}">
                <a16:creationId xmlns:a16="http://schemas.microsoft.com/office/drawing/2014/main" id="{7E83D77F-7C79-CAF8-D7D5-6D8CC366A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418" y="2546927"/>
            <a:ext cx="6474691" cy="3500581"/>
          </a:xfrm>
          <a:prstGeom prst="rect">
            <a:avLst/>
          </a:prstGeom>
          <a:solidFill>
            <a:schemeClr val="accent6">
              <a:lumMod val="20000"/>
              <a:lumOff val="80000"/>
            </a:schemeClr>
          </a:solidFill>
        </p:spPr>
      </p:pic>
    </p:spTree>
    <p:extLst>
      <p:ext uri="{BB962C8B-B14F-4D97-AF65-F5344CB8AC3E}">
        <p14:creationId xmlns:p14="http://schemas.microsoft.com/office/powerpoint/2010/main" val="411549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EB0F-8FE9-9EBE-42A7-7B13A3856253}"/>
              </a:ext>
            </a:extLst>
          </p:cNvPr>
          <p:cNvSpPr>
            <a:spLocks noGrp="1"/>
          </p:cNvSpPr>
          <p:nvPr>
            <p:ph type="title"/>
          </p:nvPr>
        </p:nvSpPr>
        <p:spPr>
          <a:xfrm>
            <a:off x="1981200" y="274637"/>
            <a:ext cx="8229600" cy="2050273"/>
          </a:xfrm>
        </p:spPr>
        <p:txBody>
          <a:bodyPr>
            <a:normAutofit/>
          </a:bodyPr>
          <a:lstStyle/>
          <a:p>
            <a:r>
              <a:rPr lang="en-US" sz="2800" b="1" dirty="0">
                <a:solidFill>
                  <a:schemeClr val="bg1"/>
                </a:solidFill>
                <a:latin typeface="Helvetica" panose="020B0604020202020204" pitchFamily="34" charset="0"/>
                <a:cs typeface="Helvetica" panose="020B0604020202020204" pitchFamily="34" charset="0"/>
              </a:rPr>
              <a:t>Finding breast cancer at an early </a:t>
            </a:r>
            <a:r>
              <a:rPr lang="en-US" sz="2800" b="1" dirty="0">
                <a:solidFill>
                  <a:schemeClr val="bg1"/>
                </a:solidFill>
                <a:cs typeface="Helvetica" panose="020B0604020202020204" pitchFamily="34" charset="0"/>
              </a:rPr>
              <a:t>stage increases 5 year survival rates</a:t>
            </a:r>
            <a:endParaRPr lang="en-US" sz="2800" dirty="0">
              <a:solidFill>
                <a:schemeClr val="bg1"/>
              </a:solidFill>
            </a:endParaRPr>
          </a:p>
        </p:txBody>
      </p:sp>
      <p:sp>
        <p:nvSpPr>
          <p:cNvPr id="4" name="Rectangle 3">
            <a:extLst>
              <a:ext uri="{FF2B5EF4-FFF2-40B4-BE49-F238E27FC236}">
                <a16:creationId xmlns:a16="http://schemas.microsoft.com/office/drawing/2014/main" id="{6E4F9C30-BF7F-0C17-AC5A-F0680C9D1669}"/>
              </a:ext>
            </a:extLst>
          </p:cNvPr>
          <p:cNvSpPr/>
          <p:nvPr/>
        </p:nvSpPr>
        <p:spPr>
          <a:xfrm>
            <a:off x="2380213" y="3223492"/>
            <a:ext cx="1620249" cy="2077248"/>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Stage 1</a:t>
            </a:r>
          </a:p>
          <a:p>
            <a:pPr algn="ctr"/>
            <a:endParaRPr lang="en-US" sz="3600" b="1" dirty="0">
              <a:solidFill>
                <a:schemeClr val="tx1"/>
              </a:solidFill>
            </a:endParaRPr>
          </a:p>
          <a:p>
            <a:pPr algn="ctr"/>
            <a:r>
              <a:rPr lang="en-US" sz="3600" b="1" dirty="0">
                <a:solidFill>
                  <a:schemeClr val="tx1"/>
                </a:solidFill>
              </a:rPr>
              <a:t>100%</a:t>
            </a:r>
            <a:endParaRPr lang="en-CA" sz="3600" b="1" dirty="0">
              <a:solidFill>
                <a:schemeClr val="tx1"/>
              </a:solidFill>
            </a:endParaRPr>
          </a:p>
        </p:txBody>
      </p:sp>
      <p:sp>
        <p:nvSpPr>
          <p:cNvPr id="5" name="Rectangle 4">
            <a:extLst>
              <a:ext uri="{FF2B5EF4-FFF2-40B4-BE49-F238E27FC236}">
                <a16:creationId xmlns:a16="http://schemas.microsoft.com/office/drawing/2014/main" id="{A5F17D16-66E6-A38F-6594-468048588B21}"/>
              </a:ext>
            </a:extLst>
          </p:cNvPr>
          <p:cNvSpPr/>
          <p:nvPr/>
        </p:nvSpPr>
        <p:spPr>
          <a:xfrm>
            <a:off x="4276207" y="3223491"/>
            <a:ext cx="1620249" cy="2077247"/>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Stage 2</a:t>
            </a:r>
          </a:p>
          <a:p>
            <a:pPr algn="ctr"/>
            <a:endParaRPr lang="en-US" sz="3600" b="1" dirty="0">
              <a:solidFill>
                <a:schemeClr val="tx1"/>
              </a:solidFill>
            </a:endParaRPr>
          </a:p>
          <a:p>
            <a:pPr algn="ctr"/>
            <a:r>
              <a:rPr lang="en-US" sz="3600" b="1" dirty="0">
                <a:solidFill>
                  <a:schemeClr val="tx1"/>
                </a:solidFill>
              </a:rPr>
              <a:t>93%</a:t>
            </a:r>
            <a:endParaRPr lang="en-CA" sz="3600" b="1" dirty="0">
              <a:solidFill>
                <a:schemeClr val="tx1"/>
              </a:solidFill>
            </a:endParaRPr>
          </a:p>
        </p:txBody>
      </p:sp>
      <p:sp>
        <p:nvSpPr>
          <p:cNvPr id="6" name="Rectangle 5">
            <a:extLst>
              <a:ext uri="{FF2B5EF4-FFF2-40B4-BE49-F238E27FC236}">
                <a16:creationId xmlns:a16="http://schemas.microsoft.com/office/drawing/2014/main" id="{9C1829E9-083A-00CC-21B9-04E23F819100}"/>
              </a:ext>
            </a:extLst>
          </p:cNvPr>
          <p:cNvSpPr/>
          <p:nvPr/>
        </p:nvSpPr>
        <p:spPr>
          <a:xfrm>
            <a:off x="6172201" y="3223490"/>
            <a:ext cx="1620249" cy="2077247"/>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Stage 3</a:t>
            </a:r>
          </a:p>
          <a:p>
            <a:pPr algn="ctr"/>
            <a:endParaRPr lang="en-US" sz="3600" b="1" dirty="0"/>
          </a:p>
          <a:p>
            <a:pPr algn="ctr"/>
            <a:r>
              <a:rPr lang="en-US" sz="3600" b="1" dirty="0"/>
              <a:t>72%</a:t>
            </a:r>
            <a:endParaRPr lang="en-CA" sz="3600" b="1" dirty="0"/>
          </a:p>
        </p:txBody>
      </p:sp>
      <p:sp>
        <p:nvSpPr>
          <p:cNvPr id="7" name="Rectangle 6">
            <a:extLst>
              <a:ext uri="{FF2B5EF4-FFF2-40B4-BE49-F238E27FC236}">
                <a16:creationId xmlns:a16="http://schemas.microsoft.com/office/drawing/2014/main" id="{F7DC2D21-C1C2-8C88-B4A2-8BD69BD270EA}"/>
              </a:ext>
            </a:extLst>
          </p:cNvPr>
          <p:cNvSpPr/>
          <p:nvPr/>
        </p:nvSpPr>
        <p:spPr>
          <a:xfrm>
            <a:off x="8068195" y="3223490"/>
            <a:ext cx="1620249" cy="2077247"/>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Stage 4</a:t>
            </a:r>
          </a:p>
          <a:p>
            <a:pPr algn="ctr"/>
            <a:endParaRPr lang="en-US" sz="3600" b="1" dirty="0"/>
          </a:p>
          <a:p>
            <a:pPr algn="ctr"/>
            <a:r>
              <a:rPr lang="en-US" sz="3600" b="1" dirty="0"/>
              <a:t>22%</a:t>
            </a:r>
            <a:endParaRPr lang="en-CA" sz="3600" b="1" dirty="0"/>
          </a:p>
        </p:txBody>
      </p:sp>
      <p:sp>
        <p:nvSpPr>
          <p:cNvPr id="8" name="Arrow: Right 7">
            <a:extLst>
              <a:ext uri="{FF2B5EF4-FFF2-40B4-BE49-F238E27FC236}">
                <a16:creationId xmlns:a16="http://schemas.microsoft.com/office/drawing/2014/main" id="{6ACF0F7C-4A00-1745-ACFF-CB601059E021}"/>
              </a:ext>
            </a:extLst>
          </p:cNvPr>
          <p:cNvSpPr/>
          <p:nvPr/>
        </p:nvSpPr>
        <p:spPr>
          <a:xfrm>
            <a:off x="2209801" y="2209801"/>
            <a:ext cx="7772400" cy="1013689"/>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3719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C78BD2-FB39-9F97-E724-3CC1B22B73AE}"/>
              </a:ext>
            </a:extLst>
          </p:cNvPr>
          <p:cNvSpPr txBox="1">
            <a:spLocks/>
          </p:cNvSpPr>
          <p:nvPr/>
        </p:nvSpPr>
        <p:spPr>
          <a:xfrm>
            <a:off x="1981200" y="274637"/>
            <a:ext cx="8229600" cy="182201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92D050"/>
              </a:solidFill>
            </a:endParaRPr>
          </a:p>
        </p:txBody>
      </p:sp>
      <p:sp>
        <p:nvSpPr>
          <p:cNvPr id="6" name="TextBox 5">
            <a:extLst>
              <a:ext uri="{FF2B5EF4-FFF2-40B4-BE49-F238E27FC236}">
                <a16:creationId xmlns:a16="http://schemas.microsoft.com/office/drawing/2014/main" id="{2A94C473-E9A2-29E4-F14B-18D7E9819E45}"/>
              </a:ext>
            </a:extLst>
          </p:cNvPr>
          <p:cNvSpPr txBox="1"/>
          <p:nvPr/>
        </p:nvSpPr>
        <p:spPr>
          <a:xfrm>
            <a:off x="1" y="1915191"/>
            <a:ext cx="5470912" cy="4365298"/>
          </a:xfrm>
          <a:prstGeom prst="rect">
            <a:avLst/>
          </a:prstGeom>
          <a:noFill/>
        </p:spPr>
        <p:txBody>
          <a:bodyPr wrap="square">
            <a:spAutoFit/>
          </a:bodyPr>
          <a:lstStyle/>
          <a:p>
            <a:pPr marL="1200150" marR="5080" lvl="2" indent="-285750">
              <a:spcBef>
                <a:spcPts val="1000"/>
              </a:spcBef>
              <a:buClr>
                <a:schemeClr val="accent1"/>
              </a:buClr>
              <a:buSzPct val="80000"/>
              <a:buFont typeface="Wingdings 3" charset="2"/>
              <a:buChar char=""/>
              <a:tabLst>
                <a:tab pos="289560" algn="l"/>
              </a:tabLst>
            </a:pPr>
            <a:endParaRPr lang="en-US" sz="2600" dirty="0">
              <a:latin typeface="Helvetica" panose="020B0604020202020204" pitchFamily="34" charset="0"/>
              <a:cs typeface="Helvetica" panose="020B0604020202020204" pitchFamily="34" charset="0"/>
            </a:endParaRPr>
          </a:p>
          <a:p>
            <a:pPr marL="1200150" marR="5080" lvl="2" indent="-285750">
              <a:spcBef>
                <a:spcPts val="1000"/>
              </a:spcBef>
              <a:buClr>
                <a:schemeClr val="accent1"/>
              </a:buClr>
              <a:buSzPct val="80000"/>
              <a:buFont typeface="Wingdings 3" charset="2"/>
              <a:buChar char=""/>
              <a:tabLst>
                <a:tab pos="289560" algn="l"/>
              </a:tabLst>
            </a:pPr>
            <a:endParaRPr lang="en-US" sz="2600" dirty="0">
              <a:latin typeface="Helvetica" panose="020B0604020202020204" pitchFamily="34" charset="0"/>
              <a:cs typeface="Helvetica" panose="020B0604020202020204" pitchFamily="34" charset="0"/>
            </a:endParaRPr>
          </a:p>
          <a:p>
            <a:pPr marL="1200150" marR="5080" lvl="2" indent="-285750">
              <a:spcBef>
                <a:spcPts val="1000"/>
              </a:spcBef>
              <a:buClr>
                <a:schemeClr val="accent1"/>
              </a:buClr>
              <a:buSzPct val="80000"/>
              <a:buFont typeface="Wingdings 3" charset="2"/>
              <a:buChar char=""/>
              <a:tabLst>
                <a:tab pos="289560" algn="l"/>
              </a:tabLst>
            </a:pPr>
            <a:r>
              <a:rPr lang="en-US" sz="2600" dirty="0">
                <a:latin typeface="Helvetica" panose="020B0604020202020204" pitchFamily="34" charset="0"/>
                <a:cs typeface="Helvetica" panose="020B0604020202020204" pitchFamily="34" charset="0"/>
              </a:rPr>
              <a:t>Chance to avoid mastectomy. </a:t>
            </a:r>
          </a:p>
          <a:p>
            <a:pPr marL="1200150" marR="5080" lvl="2" indent="-285750">
              <a:spcBef>
                <a:spcPts val="1000"/>
              </a:spcBef>
              <a:buClr>
                <a:schemeClr val="accent1"/>
              </a:buClr>
              <a:buSzPct val="80000"/>
              <a:buFont typeface="Wingdings 3" charset="2"/>
              <a:buChar char=""/>
              <a:tabLst>
                <a:tab pos="289560" algn="l"/>
              </a:tabLst>
            </a:pPr>
            <a:r>
              <a:rPr lang="en-US" sz="2600" dirty="0">
                <a:latin typeface="Helvetica" panose="020B0604020202020204" pitchFamily="34" charset="0"/>
                <a:cs typeface="Helvetica" panose="020B0604020202020204" pitchFamily="34" charset="0"/>
              </a:rPr>
              <a:t>Chance to avoid chemotherapy.</a:t>
            </a:r>
          </a:p>
          <a:p>
            <a:pPr marL="1200150" marR="5080" lvl="2" indent="-285750">
              <a:spcBef>
                <a:spcPts val="1000"/>
              </a:spcBef>
              <a:buClr>
                <a:schemeClr val="accent1"/>
              </a:buClr>
              <a:buSzPct val="80000"/>
              <a:buFont typeface="Wingdings 3" charset="2"/>
              <a:buChar char=""/>
              <a:tabLst>
                <a:tab pos="289560" algn="l"/>
              </a:tabLst>
            </a:pPr>
            <a:r>
              <a:rPr lang="en-US" sz="2600" dirty="0">
                <a:latin typeface="Helvetica" panose="020B0604020202020204" pitchFamily="34" charset="0"/>
                <a:cs typeface="Helvetica" panose="020B0604020202020204" pitchFamily="34" charset="0"/>
              </a:rPr>
              <a:t>Chance for less armpit surgery.</a:t>
            </a:r>
          </a:p>
          <a:p>
            <a:pPr marR="5080" lvl="2">
              <a:spcBef>
                <a:spcPts val="1000"/>
              </a:spcBef>
              <a:buClr>
                <a:schemeClr val="accent1"/>
              </a:buClr>
              <a:buSzPct val="80000"/>
              <a:tabLst>
                <a:tab pos="289560" algn="l"/>
              </a:tabLst>
            </a:pPr>
            <a:endParaRPr lang="en-US" sz="2800" dirty="0">
              <a:latin typeface="Helvetica" panose="020B0604020202020204" pitchFamily="34" charset="0"/>
              <a:cs typeface="Helvetica" panose="020B0604020202020204" pitchFamily="34" charset="0"/>
            </a:endParaRPr>
          </a:p>
        </p:txBody>
      </p:sp>
      <p:pic>
        <p:nvPicPr>
          <p:cNvPr id="7" name="Content Placeholder 14">
            <a:extLst>
              <a:ext uri="{FF2B5EF4-FFF2-40B4-BE49-F238E27FC236}">
                <a16:creationId xmlns:a16="http://schemas.microsoft.com/office/drawing/2014/main" id="{8628F5D0-2EF7-E489-A746-FE6351DAF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613891"/>
            <a:ext cx="3946912" cy="3620654"/>
          </a:xfrm>
          <a:prstGeom prst="rect">
            <a:avLst/>
          </a:prstGeom>
          <a:ln w="762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a:extLst>
              <a:ext uri="{FF2B5EF4-FFF2-40B4-BE49-F238E27FC236}">
                <a16:creationId xmlns:a16="http://schemas.microsoft.com/office/drawing/2014/main" id="{6FB7A9B1-5152-425A-C065-E13886BFD45C}"/>
              </a:ext>
            </a:extLst>
          </p:cNvPr>
          <p:cNvSpPr>
            <a:spLocks noGrp="1"/>
          </p:cNvSpPr>
          <p:nvPr>
            <p:ph type="title"/>
          </p:nvPr>
        </p:nvSpPr>
        <p:spPr>
          <a:xfrm>
            <a:off x="701100" y="949609"/>
            <a:ext cx="8761413" cy="706964"/>
          </a:xfrm>
        </p:spPr>
        <p:txBody>
          <a:bodyPr/>
          <a:lstStyle/>
          <a:p>
            <a:r>
              <a:rPr lang="en-US" b="1" dirty="0">
                <a:solidFill>
                  <a:schemeClr val="bg1"/>
                </a:solidFill>
              </a:rPr>
              <a:t>Additional benefits of early detection</a:t>
            </a:r>
            <a:br>
              <a:rPr lang="en-US" dirty="0">
                <a:solidFill>
                  <a:srgbClr val="92D050"/>
                </a:solidFill>
              </a:rPr>
            </a:br>
            <a:endParaRPr lang="en-CA" dirty="0"/>
          </a:p>
        </p:txBody>
      </p:sp>
    </p:spTree>
    <p:extLst>
      <p:ext uri="{BB962C8B-B14F-4D97-AF65-F5344CB8AC3E}">
        <p14:creationId xmlns:p14="http://schemas.microsoft.com/office/powerpoint/2010/main" val="142879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5095-CE44-56C3-15B4-D649A889DA5A}"/>
              </a:ext>
            </a:extLst>
          </p:cNvPr>
          <p:cNvSpPr>
            <a:spLocks noGrp="1"/>
          </p:cNvSpPr>
          <p:nvPr>
            <p:ph type="title"/>
          </p:nvPr>
        </p:nvSpPr>
        <p:spPr/>
        <p:txBody>
          <a:bodyPr>
            <a:normAutofit fontScale="90000"/>
          </a:bodyPr>
          <a:lstStyle/>
          <a:p>
            <a:r>
              <a:rPr lang="en-US" b="1" dirty="0">
                <a:solidFill>
                  <a:schemeClr val="bg1"/>
                </a:solidFill>
              </a:rPr>
              <a:t>Women with dense breasts are underserved with just mammography</a:t>
            </a:r>
            <a:endParaRPr lang="en-CA" b="1" dirty="0">
              <a:solidFill>
                <a:schemeClr val="bg1"/>
              </a:solidFill>
            </a:endParaRPr>
          </a:p>
        </p:txBody>
      </p:sp>
      <p:sp>
        <p:nvSpPr>
          <p:cNvPr id="3" name="Content Placeholder 2">
            <a:extLst>
              <a:ext uri="{FF2B5EF4-FFF2-40B4-BE49-F238E27FC236}">
                <a16:creationId xmlns:a16="http://schemas.microsoft.com/office/drawing/2014/main" id="{ABA2E792-DE7B-4AEA-E82D-C8BAB65EB347}"/>
              </a:ext>
            </a:extLst>
          </p:cNvPr>
          <p:cNvSpPr>
            <a:spLocks noGrp="1"/>
          </p:cNvSpPr>
          <p:nvPr>
            <p:ph idx="1"/>
          </p:nvPr>
        </p:nvSpPr>
        <p:spPr>
          <a:xfrm>
            <a:off x="-182880" y="2654246"/>
            <a:ext cx="11746523" cy="3438237"/>
          </a:xfrm>
        </p:spPr>
        <p:txBody>
          <a:bodyPr>
            <a:normAutofit/>
          </a:bodyPr>
          <a:lstStyle/>
          <a:p>
            <a:pPr marL="1200150" marR="5080" lvl="2" indent="-285750">
              <a:tabLst>
                <a:tab pos="289560" algn="l"/>
              </a:tabLst>
            </a:pPr>
            <a:r>
              <a:rPr lang="en-US" sz="2800" dirty="0">
                <a:latin typeface="Helvetica" panose="020B0604020202020204" pitchFamily="34" charset="0"/>
                <a:cs typeface="Helvetica" panose="020B0604020202020204" pitchFamily="34" charset="0"/>
              </a:rPr>
              <a:t>Mammograms are not perfect and do not find all cancers. </a:t>
            </a:r>
          </a:p>
          <a:p>
            <a:pPr marL="1200150" marR="5080" lvl="2" indent="-285750">
              <a:tabLst>
                <a:tab pos="289560" algn="l"/>
              </a:tabLst>
            </a:pPr>
            <a:r>
              <a:rPr lang="en-US" sz="2800" kern="100" dirty="0">
                <a:latin typeface="Helvetica" panose="020B0604020202020204" pitchFamily="34" charset="0"/>
                <a:ea typeface="Calibri" panose="020F0502020204030204" pitchFamily="34" charset="0"/>
                <a:cs typeface="Helvetica" panose="020B0604020202020204" pitchFamily="34" charset="0"/>
              </a:rPr>
              <a:t>Having dense breasts is the most common reason for a cancer to be missed. </a:t>
            </a:r>
          </a:p>
          <a:p>
            <a:pPr marL="1200150" marR="5080" lvl="2" indent="-285750">
              <a:tabLst>
                <a:tab pos="289560" algn="l"/>
              </a:tabLst>
            </a:pPr>
            <a:r>
              <a:rPr lang="en-US" sz="2800" kern="100" dirty="0">
                <a:latin typeface="Helvetica" panose="020B0604020202020204" pitchFamily="34" charset="0"/>
                <a:ea typeface="Calibri" panose="020F0502020204030204" pitchFamily="34" charset="0"/>
                <a:cs typeface="Helvetica" panose="020B0604020202020204" pitchFamily="34" charset="0"/>
              </a:rPr>
              <a:t>43% of women over age 40 have dense breasts.</a:t>
            </a:r>
          </a:p>
          <a:p>
            <a:pPr marL="1200150" marR="5080" lvl="2" indent="-285750">
              <a:tabLst>
                <a:tab pos="289560" algn="l"/>
              </a:tabLst>
            </a:pPr>
            <a:r>
              <a:rPr lang="en-US" sz="2800" kern="100" dirty="0">
                <a:latin typeface="Helvetica" panose="020B0604020202020204" pitchFamily="34" charset="0"/>
                <a:ea typeface="Calibri" panose="020F0502020204030204" pitchFamily="34" charset="0"/>
                <a:cs typeface="Helvetica" panose="020B0604020202020204" pitchFamily="34" charset="0"/>
              </a:rPr>
              <a:t>Asian and Black women have higher rates of dense breasts. </a:t>
            </a:r>
            <a:endParaRPr lang="en-CA"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4197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ED88-2147-11CB-1DEB-672D293CD4A5}"/>
              </a:ext>
            </a:extLst>
          </p:cNvPr>
          <p:cNvSpPr txBox="1">
            <a:spLocks/>
          </p:cNvSpPr>
          <p:nvPr/>
        </p:nvSpPr>
        <p:spPr>
          <a:xfrm>
            <a:off x="1981200" y="274638"/>
            <a:ext cx="8229600" cy="114300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50000"/>
                  </a:schemeClr>
                </a:solidFill>
              </a:rPr>
              <a:t>Four categories of breast density:</a:t>
            </a:r>
          </a:p>
          <a:p>
            <a:r>
              <a:rPr lang="en-CA" b="1" dirty="0">
                <a:solidFill>
                  <a:schemeClr val="accent6">
                    <a:lumMod val="50000"/>
                  </a:schemeClr>
                </a:solidFill>
              </a:rPr>
              <a:t>C and D are dense breasts </a:t>
            </a:r>
            <a:endParaRPr lang="en-US" dirty="0">
              <a:solidFill>
                <a:schemeClr val="accent6">
                  <a:lumMod val="50000"/>
                </a:schemeClr>
              </a:solidFill>
            </a:endParaRPr>
          </a:p>
        </p:txBody>
      </p:sp>
      <p:pic>
        <p:nvPicPr>
          <p:cNvPr id="3" name="Picture 2" descr="Rmlo-2.jpeg">
            <a:extLst>
              <a:ext uri="{FF2B5EF4-FFF2-40B4-BE49-F238E27FC236}">
                <a16:creationId xmlns:a16="http://schemas.microsoft.com/office/drawing/2014/main" id="{AB3B9232-214A-0B81-88F4-2F4390FF5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52600" y="1601789"/>
            <a:ext cx="2160032" cy="3581400"/>
          </a:xfrm>
          <a:prstGeom prst="rect">
            <a:avLst/>
          </a:prstGeom>
        </p:spPr>
      </p:pic>
      <p:pic>
        <p:nvPicPr>
          <p:cNvPr id="4" name="Picture 3" descr="Rmlo.jpeg">
            <a:extLst>
              <a:ext uri="{FF2B5EF4-FFF2-40B4-BE49-F238E27FC236}">
                <a16:creationId xmlns:a16="http://schemas.microsoft.com/office/drawing/2014/main" id="{8AC748F5-D93D-3B02-C5FB-A23C7CBB1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55922" y="1621673"/>
            <a:ext cx="1908215" cy="3581400"/>
          </a:xfrm>
          <a:prstGeom prst="rect">
            <a:avLst/>
          </a:prstGeom>
        </p:spPr>
      </p:pic>
      <p:pic>
        <p:nvPicPr>
          <p:cNvPr id="5" name="Picture 4" descr="cat C Rmlo.jpeg">
            <a:extLst>
              <a:ext uri="{FF2B5EF4-FFF2-40B4-BE49-F238E27FC236}">
                <a16:creationId xmlns:a16="http://schemas.microsoft.com/office/drawing/2014/main" id="{9784EDCA-B649-E51E-8229-5EC7690DD1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093794" y="1638300"/>
            <a:ext cx="2305526" cy="3581400"/>
          </a:xfrm>
          <a:prstGeom prst="rect">
            <a:avLst/>
          </a:prstGeom>
        </p:spPr>
      </p:pic>
      <p:pic>
        <p:nvPicPr>
          <p:cNvPr id="6" name="Picture 5" descr="Rmlo-1.jpeg">
            <a:extLst>
              <a:ext uri="{FF2B5EF4-FFF2-40B4-BE49-F238E27FC236}">
                <a16:creationId xmlns:a16="http://schemas.microsoft.com/office/drawing/2014/main" id="{10A0257F-E073-AAB9-74FB-C1C0AFDC2D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42020" y="1621673"/>
            <a:ext cx="1897380" cy="3657600"/>
          </a:xfrm>
          <a:prstGeom prst="rect">
            <a:avLst/>
          </a:prstGeom>
        </p:spPr>
      </p:pic>
      <p:sp>
        <p:nvSpPr>
          <p:cNvPr id="7" name="TextBox 6">
            <a:extLst>
              <a:ext uri="{FF2B5EF4-FFF2-40B4-BE49-F238E27FC236}">
                <a16:creationId xmlns:a16="http://schemas.microsoft.com/office/drawing/2014/main" id="{7306FC92-1B93-E4EB-E177-0CC5F57F9D32}"/>
              </a:ext>
            </a:extLst>
          </p:cNvPr>
          <p:cNvSpPr txBox="1"/>
          <p:nvPr/>
        </p:nvSpPr>
        <p:spPr>
          <a:xfrm>
            <a:off x="2430141" y="5244950"/>
            <a:ext cx="975361" cy="369332"/>
          </a:xfrm>
          <a:prstGeom prst="rect">
            <a:avLst/>
          </a:prstGeom>
          <a:noFill/>
        </p:spPr>
        <p:txBody>
          <a:bodyPr wrap="square">
            <a:spAutoFit/>
          </a:bodyPr>
          <a:lstStyle/>
          <a:p>
            <a:r>
              <a:rPr lang="en-US" b="1" dirty="0"/>
              <a:t>Fatty</a:t>
            </a:r>
          </a:p>
        </p:txBody>
      </p:sp>
      <p:sp>
        <p:nvSpPr>
          <p:cNvPr id="8" name="TextBox 7">
            <a:extLst>
              <a:ext uri="{FF2B5EF4-FFF2-40B4-BE49-F238E27FC236}">
                <a16:creationId xmlns:a16="http://schemas.microsoft.com/office/drawing/2014/main" id="{37EA1B54-6DA5-6F93-6EA9-22A8703B61E5}"/>
              </a:ext>
            </a:extLst>
          </p:cNvPr>
          <p:cNvSpPr txBox="1"/>
          <p:nvPr/>
        </p:nvSpPr>
        <p:spPr>
          <a:xfrm>
            <a:off x="3922970" y="5152617"/>
            <a:ext cx="2136371" cy="923330"/>
          </a:xfrm>
          <a:prstGeom prst="rect">
            <a:avLst/>
          </a:prstGeom>
          <a:noFill/>
        </p:spPr>
        <p:txBody>
          <a:bodyPr wrap="square">
            <a:spAutoFit/>
          </a:bodyPr>
          <a:lstStyle/>
          <a:p>
            <a:pPr algn="ctr"/>
            <a:r>
              <a:rPr lang="en-US" b="1" dirty="0"/>
              <a:t>Scattered Areas </a:t>
            </a:r>
          </a:p>
          <a:p>
            <a:pPr algn="ctr"/>
            <a:r>
              <a:rPr lang="en-US" b="1" dirty="0" err="1"/>
              <a:t>Fibroglandular</a:t>
            </a:r>
            <a:r>
              <a:rPr lang="en-US" dirty="0"/>
              <a:t> </a:t>
            </a:r>
          </a:p>
          <a:p>
            <a:pPr algn="ctr"/>
            <a:r>
              <a:rPr lang="en-US" b="1" dirty="0"/>
              <a:t>Density</a:t>
            </a:r>
          </a:p>
        </p:txBody>
      </p:sp>
      <p:sp>
        <p:nvSpPr>
          <p:cNvPr id="9" name="TextBox 8">
            <a:extLst>
              <a:ext uri="{FF2B5EF4-FFF2-40B4-BE49-F238E27FC236}">
                <a16:creationId xmlns:a16="http://schemas.microsoft.com/office/drawing/2014/main" id="{0E6CC7AE-F2F6-FE9E-C6D4-8C4688AE5B4C}"/>
              </a:ext>
            </a:extLst>
          </p:cNvPr>
          <p:cNvSpPr txBox="1"/>
          <p:nvPr/>
        </p:nvSpPr>
        <p:spPr>
          <a:xfrm>
            <a:off x="6262950" y="5254366"/>
            <a:ext cx="2136371" cy="646331"/>
          </a:xfrm>
          <a:prstGeom prst="rect">
            <a:avLst/>
          </a:prstGeom>
          <a:noFill/>
        </p:spPr>
        <p:txBody>
          <a:bodyPr wrap="square">
            <a:spAutoFit/>
          </a:bodyPr>
          <a:lstStyle/>
          <a:p>
            <a:pPr algn="ctr"/>
            <a:r>
              <a:rPr lang="en-US" b="1" dirty="0"/>
              <a:t>Heterogeneously</a:t>
            </a:r>
            <a:r>
              <a:rPr lang="en-US" dirty="0"/>
              <a:t> </a:t>
            </a:r>
          </a:p>
          <a:p>
            <a:pPr algn="ctr"/>
            <a:r>
              <a:rPr lang="en-US" b="1" dirty="0"/>
              <a:t>Dense</a:t>
            </a:r>
          </a:p>
        </p:txBody>
      </p:sp>
      <p:sp>
        <p:nvSpPr>
          <p:cNvPr id="10" name="TextBox 9">
            <a:extLst>
              <a:ext uri="{FF2B5EF4-FFF2-40B4-BE49-F238E27FC236}">
                <a16:creationId xmlns:a16="http://schemas.microsoft.com/office/drawing/2014/main" id="{4D390F26-DB32-61C6-5AEB-1C14843DADB6}"/>
              </a:ext>
            </a:extLst>
          </p:cNvPr>
          <p:cNvSpPr txBox="1"/>
          <p:nvPr/>
        </p:nvSpPr>
        <p:spPr>
          <a:xfrm>
            <a:off x="8678263" y="5282940"/>
            <a:ext cx="1587731" cy="646331"/>
          </a:xfrm>
          <a:prstGeom prst="rect">
            <a:avLst/>
          </a:prstGeom>
          <a:noFill/>
        </p:spPr>
        <p:txBody>
          <a:bodyPr wrap="square">
            <a:spAutoFit/>
          </a:bodyPr>
          <a:lstStyle/>
          <a:p>
            <a:pPr algn="ctr"/>
            <a:r>
              <a:rPr lang="en-US" b="1" dirty="0"/>
              <a:t>Extremely </a:t>
            </a:r>
          </a:p>
          <a:p>
            <a:pPr algn="ctr"/>
            <a:r>
              <a:rPr lang="en-US" b="1" dirty="0"/>
              <a:t>Dense</a:t>
            </a:r>
          </a:p>
        </p:txBody>
      </p:sp>
      <p:sp>
        <p:nvSpPr>
          <p:cNvPr id="11" name="TextBox 10">
            <a:extLst>
              <a:ext uri="{FF2B5EF4-FFF2-40B4-BE49-F238E27FC236}">
                <a16:creationId xmlns:a16="http://schemas.microsoft.com/office/drawing/2014/main" id="{5D1ED0F1-94CE-1D65-0B74-47FB4CD0ECAD}"/>
              </a:ext>
            </a:extLst>
          </p:cNvPr>
          <p:cNvSpPr txBox="1"/>
          <p:nvPr/>
        </p:nvSpPr>
        <p:spPr>
          <a:xfrm>
            <a:off x="3226778" y="1684643"/>
            <a:ext cx="357447" cy="523220"/>
          </a:xfrm>
          <a:prstGeom prst="rect">
            <a:avLst/>
          </a:prstGeom>
          <a:noFill/>
        </p:spPr>
        <p:txBody>
          <a:bodyPr wrap="square">
            <a:spAutoFit/>
          </a:bodyPr>
          <a:lstStyle/>
          <a:p>
            <a:r>
              <a:rPr lang="en-US" sz="2800" b="1" dirty="0">
                <a:solidFill>
                  <a:schemeClr val="accent1">
                    <a:lumMod val="40000"/>
                    <a:lumOff val="60000"/>
                  </a:schemeClr>
                </a:solidFill>
              </a:rPr>
              <a:t>A</a:t>
            </a:r>
          </a:p>
        </p:txBody>
      </p:sp>
      <p:sp>
        <p:nvSpPr>
          <p:cNvPr id="12" name="TextBox 11">
            <a:extLst>
              <a:ext uri="{FF2B5EF4-FFF2-40B4-BE49-F238E27FC236}">
                <a16:creationId xmlns:a16="http://schemas.microsoft.com/office/drawing/2014/main" id="{D36C6A83-A900-D7DB-2249-E6991E53C5E8}"/>
              </a:ext>
            </a:extLst>
          </p:cNvPr>
          <p:cNvSpPr txBox="1"/>
          <p:nvPr/>
        </p:nvSpPr>
        <p:spPr>
          <a:xfrm>
            <a:off x="5521084" y="1734516"/>
            <a:ext cx="423947" cy="523220"/>
          </a:xfrm>
          <a:prstGeom prst="rect">
            <a:avLst/>
          </a:prstGeom>
          <a:noFill/>
        </p:spPr>
        <p:txBody>
          <a:bodyPr wrap="square">
            <a:spAutoFit/>
          </a:bodyPr>
          <a:lstStyle/>
          <a:p>
            <a:r>
              <a:rPr lang="en-US" sz="2800" b="1" dirty="0">
                <a:solidFill>
                  <a:schemeClr val="accent1">
                    <a:lumMod val="40000"/>
                    <a:lumOff val="60000"/>
                  </a:schemeClr>
                </a:solidFill>
              </a:rPr>
              <a:t>B</a:t>
            </a:r>
          </a:p>
        </p:txBody>
      </p:sp>
      <p:sp>
        <p:nvSpPr>
          <p:cNvPr id="13" name="TextBox 12">
            <a:extLst>
              <a:ext uri="{FF2B5EF4-FFF2-40B4-BE49-F238E27FC236}">
                <a16:creationId xmlns:a16="http://schemas.microsoft.com/office/drawing/2014/main" id="{28E8E559-1648-4A4A-E38F-7BE079B4E51A}"/>
              </a:ext>
            </a:extLst>
          </p:cNvPr>
          <p:cNvSpPr txBox="1"/>
          <p:nvPr/>
        </p:nvSpPr>
        <p:spPr>
          <a:xfrm>
            <a:off x="7846580" y="1788552"/>
            <a:ext cx="423947" cy="523220"/>
          </a:xfrm>
          <a:prstGeom prst="rect">
            <a:avLst/>
          </a:prstGeom>
          <a:noFill/>
        </p:spPr>
        <p:txBody>
          <a:bodyPr wrap="square">
            <a:spAutoFit/>
          </a:bodyPr>
          <a:lstStyle/>
          <a:p>
            <a:r>
              <a:rPr lang="en-US" sz="2800" b="1" dirty="0">
                <a:solidFill>
                  <a:schemeClr val="accent1">
                    <a:lumMod val="40000"/>
                    <a:lumOff val="60000"/>
                  </a:schemeClr>
                </a:solidFill>
              </a:rPr>
              <a:t>C</a:t>
            </a:r>
          </a:p>
        </p:txBody>
      </p:sp>
      <p:sp>
        <p:nvSpPr>
          <p:cNvPr id="14" name="TextBox 13">
            <a:extLst>
              <a:ext uri="{FF2B5EF4-FFF2-40B4-BE49-F238E27FC236}">
                <a16:creationId xmlns:a16="http://schemas.microsoft.com/office/drawing/2014/main" id="{29C577CA-A723-C850-516F-76D5E5C263D2}"/>
              </a:ext>
            </a:extLst>
          </p:cNvPr>
          <p:cNvSpPr txBox="1"/>
          <p:nvPr/>
        </p:nvSpPr>
        <p:spPr>
          <a:xfrm>
            <a:off x="9926836" y="1850895"/>
            <a:ext cx="423947" cy="523220"/>
          </a:xfrm>
          <a:prstGeom prst="rect">
            <a:avLst/>
          </a:prstGeom>
          <a:noFill/>
        </p:spPr>
        <p:txBody>
          <a:bodyPr wrap="square">
            <a:spAutoFit/>
          </a:bodyPr>
          <a:lstStyle/>
          <a:p>
            <a:r>
              <a:rPr lang="en-US" sz="2800" b="1" dirty="0">
                <a:solidFill>
                  <a:schemeClr val="accent1">
                    <a:lumMod val="40000"/>
                    <a:lumOff val="60000"/>
                  </a:schemeClr>
                </a:solidFill>
              </a:rPr>
              <a:t>D</a:t>
            </a:r>
          </a:p>
        </p:txBody>
      </p:sp>
    </p:spTree>
    <p:extLst>
      <p:ext uri="{BB962C8B-B14F-4D97-AF65-F5344CB8AC3E}">
        <p14:creationId xmlns:p14="http://schemas.microsoft.com/office/powerpoint/2010/main" val="196945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RADS movie file.mov" descr="BIRADS movie file.mov">
            <a:hlinkClick r:id="" action="ppaction://media"/>
            <a:extLst>
              <a:ext uri="{FF2B5EF4-FFF2-40B4-BE49-F238E27FC236}">
                <a16:creationId xmlns:a16="http://schemas.microsoft.com/office/drawing/2014/main" id="{99997778-72BD-FBA5-3CA5-EABB02E673A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2103966"/>
            <a:ext cx="9144000" cy="3457575"/>
          </a:xfrm>
          <a:prstGeom prst="rect">
            <a:avLst/>
          </a:prstGeom>
        </p:spPr>
      </p:pic>
      <p:sp>
        <p:nvSpPr>
          <p:cNvPr id="2" name="Title 1">
            <a:extLst>
              <a:ext uri="{FF2B5EF4-FFF2-40B4-BE49-F238E27FC236}">
                <a16:creationId xmlns:a16="http://schemas.microsoft.com/office/drawing/2014/main" id="{4FD96AED-0F84-6619-C931-A3A997CF8390}"/>
              </a:ext>
            </a:extLst>
          </p:cNvPr>
          <p:cNvSpPr txBox="1">
            <a:spLocks/>
          </p:cNvSpPr>
          <p:nvPr/>
        </p:nvSpPr>
        <p:spPr>
          <a:xfrm>
            <a:off x="1524000" y="274638"/>
            <a:ext cx="8686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b="1" kern="1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Cancer is easily visible in a non dense breast (category A) but becomes more difficult to detect as breast density increases.  </a:t>
            </a:r>
          </a:p>
          <a:p>
            <a:endParaRPr lang="en-US" sz="3200" dirty="0">
              <a:solidFill>
                <a:schemeClr val="accent6">
                  <a:lumMod val="50000"/>
                </a:schemeClr>
              </a:solidFill>
            </a:endParaRPr>
          </a:p>
        </p:txBody>
      </p:sp>
    </p:spTree>
    <p:extLst>
      <p:ext uri="{BB962C8B-B14F-4D97-AF65-F5344CB8AC3E}">
        <p14:creationId xmlns:p14="http://schemas.microsoft.com/office/powerpoint/2010/main" val="22329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1744</TotalTime>
  <Words>2593</Words>
  <Application>Microsoft Office PowerPoint</Application>
  <PresentationFormat>Widescreen</PresentationFormat>
  <Paragraphs>221</Paragraphs>
  <Slides>18</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vt:lpstr>
      <vt:lpstr>Arial</vt:lpstr>
      <vt:lpstr>Calibri</vt:lpstr>
      <vt:lpstr>Century Gothic</vt:lpstr>
      <vt:lpstr>Helvetica</vt:lpstr>
      <vt:lpstr>Times New Roman</vt:lpstr>
      <vt:lpstr>Wingdings 3</vt:lpstr>
      <vt:lpstr>Ion Boardroom</vt:lpstr>
      <vt:lpstr>The need for additional screening for women with dense breasts in Nova Scotia </vt:lpstr>
      <vt:lpstr>Breast cancer screening in Nova Scotia</vt:lpstr>
      <vt:lpstr>PowerPoint Presentation</vt:lpstr>
      <vt:lpstr>Breast density notification  (Press release October 2019) </vt:lpstr>
      <vt:lpstr>Finding breast cancer at an early stage increases 5 year survival rates</vt:lpstr>
      <vt:lpstr>Additional benefits of early detection </vt:lpstr>
      <vt:lpstr>Women with dense breasts are underserved with just mammography</vt:lpstr>
      <vt:lpstr>PowerPoint Presentation</vt:lpstr>
      <vt:lpstr>PowerPoint Presentation</vt:lpstr>
      <vt:lpstr>Dense breasts pose two risks: </vt:lpstr>
      <vt:lpstr>PowerPoint Presentation</vt:lpstr>
      <vt:lpstr>PowerPoint Presentation</vt:lpstr>
      <vt:lpstr>PowerPoint Presentation</vt:lpstr>
      <vt:lpstr>PowerPoint Presentation</vt:lpstr>
      <vt:lpstr>PowerPoint Presentation</vt:lpstr>
      <vt:lpstr>Takeaways  </vt:lpstr>
      <vt:lpstr>Recommendation</vt:lpstr>
      <vt:lpstr>Story from Patient Advocate: Elizabeth Shein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access to screening ultrasound for women with dense breasts in Nova Scotia</dc:title>
  <dc:creator>Jennie Dale</dc:creator>
  <cp:lastModifiedBy>Jennie Dale</cp:lastModifiedBy>
  <cp:revision>40</cp:revision>
  <dcterms:created xsi:type="dcterms:W3CDTF">2024-02-21T23:44:43Z</dcterms:created>
  <dcterms:modified xsi:type="dcterms:W3CDTF">2024-02-23T16:40:04Z</dcterms:modified>
</cp:coreProperties>
</file>